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83" r:id="rId2"/>
    <p:sldId id="285" r:id="rId3"/>
    <p:sldId id="286" r:id="rId4"/>
    <p:sldId id="261" r:id="rId5"/>
    <p:sldId id="302" r:id="rId6"/>
    <p:sldId id="310" r:id="rId7"/>
    <p:sldId id="320" r:id="rId8"/>
    <p:sldId id="317" r:id="rId9"/>
    <p:sldId id="308" r:id="rId10"/>
    <p:sldId id="311" r:id="rId11"/>
    <p:sldId id="303" r:id="rId12"/>
    <p:sldId id="301" r:id="rId13"/>
    <p:sldId id="300" r:id="rId14"/>
    <p:sldId id="312" r:id="rId15"/>
    <p:sldId id="313" r:id="rId16"/>
    <p:sldId id="319" r:id="rId17"/>
    <p:sldId id="314" r:id="rId18"/>
    <p:sldId id="315" r:id="rId19"/>
    <p:sldId id="321" r:id="rId20"/>
    <p:sldId id="318" r:id="rId21"/>
    <p:sldId id="287" r:id="rId22"/>
    <p:sldId id="288" r:id="rId23"/>
    <p:sldId id="289" r:id="rId24"/>
    <p:sldId id="290" r:id="rId25"/>
    <p:sldId id="291" r:id="rId26"/>
    <p:sldId id="292" r:id="rId27"/>
    <p:sldId id="293" r:id="rId28"/>
    <p:sldId id="322" r:id="rId29"/>
    <p:sldId id="295" r:id="rId30"/>
    <p:sldId id="296" r:id="rId31"/>
    <p:sldId id="265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6639" autoAdjust="0"/>
  </p:normalViewPr>
  <p:slideViewPr>
    <p:cSldViewPr>
      <p:cViewPr varScale="1">
        <p:scale>
          <a:sx n="75" d="100"/>
          <a:sy n="75" d="100"/>
        </p:scale>
        <p:origin x="1008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86B8E9-D248-4B49-A255-C9EF43FBF6A9}" type="datetimeFigureOut">
              <a:rPr lang="en-IN" smtClean="0"/>
              <a:t>11-03-2014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9D4316-FC1F-4ABF-8288-21035981C0B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130166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9D4316-FC1F-4ABF-8288-21035981C0B0}" type="slidenum">
              <a:rPr lang="en-IN" smtClean="0"/>
              <a:t>14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203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IN" smtClean="0"/>
          </a:p>
        </p:txBody>
      </p:sp>
      <p:sp>
        <p:nvSpPr>
          <p:cNvPr id="1433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4546FB9-D768-4C57-9D53-DBD098FCA128}" type="slidenum">
              <a:rPr lang="en-US">
                <a:solidFill>
                  <a:srgbClr val="000000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27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46733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IN" smtClean="0"/>
          </a:p>
        </p:txBody>
      </p:sp>
      <p:sp>
        <p:nvSpPr>
          <p:cNvPr id="4608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25E2744-46EB-4818-B1D4-EEBAFE36CFAE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28</a:t>
            </a:fld>
            <a:endParaRPr lang="en-US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34962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98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19812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r"/>
            <a:fld id="{81BA9876-6280-43B5-9D30-082371C87165}" type="slidenum">
              <a:rPr lang="en-US" sz="1200"/>
              <a:pPr algn="r"/>
              <a:t>29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22946245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378036F-389A-4371-B5A5-51EE0D850C41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30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11473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038FE-0D4D-45A8-993E-E9586CA87D32}" type="datetimeFigureOut">
              <a:rPr lang="en-US" smtClean="0"/>
              <a:t>11-03-14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E2A88-6E5D-4596-8A64-8199A7A9A80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7740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038FE-0D4D-45A8-993E-E9586CA87D32}" type="datetimeFigureOut">
              <a:rPr lang="en-US" smtClean="0"/>
              <a:t>11-03-14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E2A88-6E5D-4596-8A64-8199A7A9A80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7766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038FE-0D4D-45A8-993E-E9586CA87D32}" type="datetimeFigureOut">
              <a:rPr lang="en-US" smtClean="0"/>
              <a:t>11-03-14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E2A88-6E5D-4596-8A64-8199A7A9A80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6707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69000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038FE-0D4D-45A8-993E-E9586CA87D32}" type="datetimeFigureOut">
              <a:rPr lang="en-US" smtClean="0"/>
              <a:t>11-03-14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E2A88-6E5D-4596-8A64-8199A7A9A80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0921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038FE-0D4D-45A8-993E-E9586CA87D32}" type="datetimeFigureOut">
              <a:rPr lang="en-US" smtClean="0"/>
              <a:t>11-03-14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E2A88-6E5D-4596-8A64-8199A7A9A80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8900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038FE-0D4D-45A8-993E-E9586CA87D32}" type="datetimeFigureOut">
              <a:rPr lang="en-US" smtClean="0"/>
              <a:t>11-03-14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E2A88-6E5D-4596-8A64-8199A7A9A80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4406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038FE-0D4D-45A8-993E-E9586CA87D32}" type="datetimeFigureOut">
              <a:rPr lang="en-US" smtClean="0"/>
              <a:t>11-03-14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E2A88-6E5D-4596-8A64-8199A7A9A80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0470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038FE-0D4D-45A8-993E-E9586CA87D32}" type="datetimeFigureOut">
              <a:rPr lang="en-US" smtClean="0"/>
              <a:t>11-03-14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E2A88-6E5D-4596-8A64-8199A7A9A80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6759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038FE-0D4D-45A8-993E-E9586CA87D32}" type="datetimeFigureOut">
              <a:rPr lang="en-US" smtClean="0"/>
              <a:t>11-03-14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E2A88-6E5D-4596-8A64-8199A7A9A80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6326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038FE-0D4D-45A8-993E-E9586CA87D32}" type="datetimeFigureOut">
              <a:rPr lang="en-US" smtClean="0"/>
              <a:t>11-03-14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E2A88-6E5D-4596-8A64-8199A7A9A80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7567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038FE-0D4D-45A8-993E-E9586CA87D32}" type="datetimeFigureOut">
              <a:rPr lang="en-US" smtClean="0"/>
              <a:t>11-03-14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E2A88-6E5D-4596-8A64-8199A7A9A80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7464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1038FE-0D4D-45A8-993E-E9586CA87D32}" type="datetimeFigureOut">
              <a:rPr lang="en-US" smtClean="0"/>
              <a:t>11-03-14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8E2A88-6E5D-4596-8A64-8199A7A9A808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1" descr="D:\Videocon Logo\new Logo - joint line\v logo new2.jp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4506" y="12032"/>
            <a:ext cx="571504" cy="5715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12211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8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7" Type="http://schemas.openxmlformats.org/officeDocument/2006/relationships/image" Target="../media/image4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8.png"/><Relationship Id="rId5" Type="http://schemas.openxmlformats.org/officeDocument/2006/relationships/image" Target="../media/image47.png"/><Relationship Id="rId4" Type="http://schemas.openxmlformats.org/officeDocument/2006/relationships/image" Target="../media/image46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8.png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981200" y="2230079"/>
            <a:ext cx="4191000" cy="16561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755341" y="2763479"/>
            <a:ext cx="5181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Series</a:t>
            </a:r>
            <a:endParaRPr lang="en-US" sz="4400" b="1" dirty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41658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685800"/>
            <a:ext cx="9144000" cy="457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2400" b="1" dirty="0" smtClean="0">
                <a:solidFill>
                  <a:schemeClr val="bg1"/>
                </a:solidFill>
              </a:rPr>
              <a:t>Features - FPD</a:t>
            </a:r>
            <a:endParaRPr lang="en-IN" sz="2400" b="1" dirty="0">
              <a:solidFill>
                <a:schemeClr val="bg1"/>
              </a:solidFill>
            </a:endParaRPr>
          </a:p>
        </p:txBody>
      </p:sp>
      <p:pic>
        <p:nvPicPr>
          <p:cNvPr id="12" name="Picture 1" descr="7-8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876800" y="2811367"/>
            <a:ext cx="3505200" cy="355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47"/>
          <p:cNvSpPr txBox="1">
            <a:spLocks noChangeArrowheads="1"/>
          </p:cNvSpPr>
          <p:nvPr/>
        </p:nvSpPr>
        <p:spPr bwMode="auto">
          <a:xfrm>
            <a:off x="824031" y="5562600"/>
            <a:ext cx="2438400" cy="553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1" tIns="45716" rIns="91431" bIns="45716">
            <a:spAutoFit/>
          </a:bodyPr>
          <a:lstStyle/>
          <a:p>
            <a:r>
              <a:rPr lang="en-US" altLang="ko-KR" sz="3000" b="1" dirty="0">
                <a:solidFill>
                  <a:srgbClr val="008000"/>
                </a:solidFill>
                <a:cs typeface="Arial" pitchFamily="34" charset="0"/>
              </a:rPr>
              <a:t>Energy Saving</a:t>
            </a: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747831" y="4038600"/>
            <a:ext cx="3366969" cy="9712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1" tIns="45716" rIns="91431" bIns="45716">
            <a:spAutoFit/>
          </a:bodyPr>
          <a:lstStyle/>
          <a:p>
            <a:r>
              <a:rPr lang="en-US" altLang="ko-KR" sz="1428" dirty="0">
                <a:solidFill>
                  <a:srgbClr val="008000"/>
                </a:solidFill>
                <a:cs typeface="Arial" pitchFamily="34" charset="0"/>
              </a:rPr>
              <a:t>Let your daily life be fresher and healthier </a:t>
            </a:r>
          </a:p>
          <a:p>
            <a:r>
              <a:rPr lang="en-US" altLang="ko-KR" sz="1428" dirty="0">
                <a:solidFill>
                  <a:srgbClr val="008000"/>
                </a:solidFill>
                <a:cs typeface="Arial" pitchFamily="34" charset="0"/>
              </a:rPr>
              <a:t>than ever with our innovative cooling </a:t>
            </a:r>
          </a:p>
          <a:p>
            <a:r>
              <a:rPr lang="en-US" altLang="ko-KR" sz="1428" dirty="0">
                <a:solidFill>
                  <a:srgbClr val="008000"/>
                </a:solidFill>
                <a:cs typeface="Arial" pitchFamily="34" charset="0"/>
              </a:rPr>
              <a:t>performance, maintaining optimum freshness.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30300" y="1362670"/>
            <a:ext cx="7525458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b="1" u="sng" dirty="0" smtClean="0"/>
          </a:p>
          <a:p>
            <a:r>
              <a:rPr lang="en-US" b="1" dirty="0" smtClean="0"/>
              <a:t>   </a:t>
            </a:r>
            <a:endParaRPr lang="en-US" b="1" dirty="0"/>
          </a:p>
          <a:p>
            <a:r>
              <a:rPr lang="en-US" b="1" dirty="0"/>
              <a:t> </a:t>
            </a:r>
            <a:r>
              <a:rPr lang="en-US" b="1" dirty="0" smtClean="0"/>
              <a:t>  </a:t>
            </a:r>
            <a:r>
              <a:rPr lang="en-US" b="1" u="sng" dirty="0" smtClean="0"/>
              <a:t>Eco </a:t>
            </a:r>
            <a:r>
              <a:rPr lang="en-US" b="1" u="sng" dirty="0"/>
              <a:t>vision technology </a:t>
            </a:r>
            <a:r>
              <a:rPr lang="en-US" dirty="0"/>
              <a:t>has been designed to save energy and power</a:t>
            </a:r>
            <a:r>
              <a:rPr lang="en-US" dirty="0" smtClean="0"/>
              <a:t>.</a:t>
            </a:r>
          </a:p>
          <a:p>
            <a:r>
              <a:rPr lang="en-US" dirty="0" smtClean="0"/>
              <a:t>   It </a:t>
            </a:r>
            <a:r>
              <a:rPr lang="en-US" dirty="0"/>
              <a:t>avoids eye strain while watching television . </a:t>
            </a:r>
            <a:r>
              <a:rPr lang="en-US" dirty="0" smtClean="0"/>
              <a:t>Videocon Welcome Series has </a:t>
            </a:r>
          </a:p>
          <a:p>
            <a:r>
              <a:rPr lang="en-US" dirty="0"/>
              <a:t> </a:t>
            </a:r>
            <a:r>
              <a:rPr lang="en-US" dirty="0" smtClean="0"/>
              <a:t>  Eco vision in 20”, 22”, 24” and 32”.</a:t>
            </a:r>
            <a:endParaRPr lang="en-US" dirty="0"/>
          </a:p>
          <a:p>
            <a:endParaRPr lang="en-IN" dirty="0"/>
          </a:p>
        </p:txBody>
      </p:sp>
      <p:pic>
        <p:nvPicPr>
          <p:cNvPr id="14" name="Picture 1" descr="ecovis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842" y="1823096"/>
            <a:ext cx="838200" cy="87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2661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609600"/>
            <a:ext cx="9144000" cy="457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2400" b="1" dirty="0" smtClean="0">
                <a:solidFill>
                  <a:schemeClr val="bg1"/>
                </a:solidFill>
              </a:rPr>
              <a:t>Unique Features - FPD</a:t>
            </a:r>
            <a:endParaRPr lang="en-IN" sz="24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057400"/>
            <a:ext cx="7543800" cy="4038600"/>
          </a:xfrm>
        </p:spPr>
        <p:txBody>
          <a:bodyPr>
            <a:normAutofit/>
          </a:bodyPr>
          <a:lstStyle/>
          <a:p>
            <a:r>
              <a:rPr lang="en-US" sz="1600" b="1" u="sng" dirty="0" smtClean="0"/>
              <a:t>Special Zoom Mode: </a:t>
            </a:r>
            <a:r>
              <a:rPr lang="en-US" sz="1600" dirty="0" smtClean="0"/>
              <a:t>The picture gets zoom from top end whereas the Bottom will remain the same so that it can catch the captions. (</a:t>
            </a:r>
            <a:r>
              <a:rPr lang="en-US" sz="1600" b="1" dirty="0" smtClean="0"/>
              <a:t>For Eg</a:t>
            </a:r>
            <a:r>
              <a:rPr lang="en-US" sz="1600" dirty="0" smtClean="0"/>
              <a:t>: For news </a:t>
            </a:r>
            <a:r>
              <a:rPr lang="en-US" sz="1600" dirty="0"/>
              <a:t>c</a:t>
            </a:r>
            <a:r>
              <a:rPr lang="en-US" sz="1600" dirty="0" smtClean="0"/>
              <a:t>hannels)</a:t>
            </a:r>
          </a:p>
          <a:p>
            <a:endParaRPr lang="en-US" sz="1600" dirty="0"/>
          </a:p>
          <a:p>
            <a:endParaRPr lang="en-US" sz="1600" dirty="0" smtClean="0"/>
          </a:p>
          <a:p>
            <a:endParaRPr lang="en-US" sz="1600" dirty="0"/>
          </a:p>
          <a:p>
            <a:pPr marL="0" indent="0">
              <a:buNone/>
            </a:pPr>
            <a:endParaRPr lang="en-US" sz="1600" dirty="0" smtClean="0"/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sz="1600" dirty="0" smtClean="0"/>
          </a:p>
          <a:p>
            <a:pPr marL="0" indent="0">
              <a:buNone/>
            </a:pPr>
            <a:endParaRPr lang="en-US" sz="1600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6174" y="2785119"/>
            <a:ext cx="2915510" cy="2163232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>
          <a:xfrm>
            <a:off x="7016201" y="4299953"/>
            <a:ext cx="662706" cy="92692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7086600" y="5270212"/>
            <a:ext cx="1198323" cy="29238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300" dirty="0" smtClean="0"/>
              <a:t>News Captions</a:t>
            </a:r>
            <a:endParaRPr lang="en-US" sz="13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930" y="2809003"/>
            <a:ext cx="2821924" cy="209379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143000" y="5174109"/>
            <a:ext cx="1632317" cy="29238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300" dirty="0" smtClean="0"/>
              <a:t>Normal Zoom Mode</a:t>
            </a:r>
            <a:endParaRPr lang="en-US" sz="1300" dirty="0"/>
          </a:p>
        </p:txBody>
      </p:sp>
      <p:sp>
        <p:nvSpPr>
          <p:cNvPr id="14" name="TextBox 13"/>
          <p:cNvSpPr txBox="1"/>
          <p:nvPr/>
        </p:nvSpPr>
        <p:spPr>
          <a:xfrm>
            <a:off x="5301883" y="5158866"/>
            <a:ext cx="1632317" cy="29238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300" dirty="0" smtClean="0"/>
              <a:t>Special Zoom Mode</a:t>
            </a:r>
            <a:endParaRPr lang="en-US" sz="1300" dirty="0"/>
          </a:p>
        </p:txBody>
      </p:sp>
      <p:pic>
        <p:nvPicPr>
          <p:cNvPr id="1026" name="Picture 2" descr="http://www.sciencekids.co.nz/images/pictures/math/number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1029" y="1166106"/>
            <a:ext cx="631825" cy="631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6307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685800"/>
            <a:ext cx="9144000" cy="457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2400" b="1" dirty="0" smtClean="0">
                <a:solidFill>
                  <a:schemeClr val="bg1"/>
                </a:solidFill>
              </a:rPr>
              <a:t>Unique Features - FPD</a:t>
            </a:r>
            <a:endParaRPr lang="en-IN" sz="24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057400"/>
            <a:ext cx="7543800" cy="4038600"/>
          </a:xfrm>
        </p:spPr>
        <p:txBody>
          <a:bodyPr>
            <a:normAutofit/>
          </a:bodyPr>
          <a:lstStyle/>
          <a:p>
            <a:r>
              <a:rPr lang="en-US" sz="1600" b="1" u="sng" dirty="0" smtClean="0"/>
              <a:t>Brightest Picture:  </a:t>
            </a:r>
            <a:r>
              <a:rPr lang="en-US" sz="1600" dirty="0" smtClean="0"/>
              <a:t>Videocon LED’s are more bright in comparison to normal LED’s. It has an appropriate luminance  of a visual target. The range has been finely defined below:</a:t>
            </a:r>
          </a:p>
        </p:txBody>
      </p: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0286576"/>
              </p:ext>
            </p:extLst>
          </p:nvPr>
        </p:nvGraphicFramePr>
        <p:xfrm>
          <a:off x="1219200" y="3200400"/>
          <a:ext cx="5109700" cy="121920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1277425"/>
                <a:gridCol w="1277425"/>
                <a:gridCol w="1277425"/>
                <a:gridCol w="1277425"/>
              </a:tblGrid>
              <a:tr h="355416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Size</a:t>
                      </a:r>
                      <a:endParaRPr lang="en-IN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Videocon LED</a:t>
                      </a:r>
                      <a:endParaRPr lang="en-IN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Normal LED</a:t>
                      </a:r>
                      <a:endParaRPr lang="en-IN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% increase</a:t>
                      </a:r>
                      <a:endParaRPr lang="en-IN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31892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32”</a:t>
                      </a:r>
                      <a:endParaRPr lang="en-IN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350-370cd</a:t>
                      </a:r>
                      <a:endParaRPr lang="en-IN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300cd</a:t>
                      </a:r>
                      <a:endParaRPr lang="en-IN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17%</a:t>
                      </a:r>
                      <a:endParaRPr lang="en-IN" sz="1400" dirty="0"/>
                    </a:p>
                  </a:txBody>
                  <a:tcPr/>
                </a:tc>
              </a:tr>
              <a:tr h="431892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24”-22”</a:t>
                      </a:r>
                      <a:endParaRPr lang="en-IN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270-300cd</a:t>
                      </a:r>
                      <a:endParaRPr lang="en-IN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200cd</a:t>
                      </a:r>
                      <a:endParaRPr lang="en-IN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35%</a:t>
                      </a:r>
                      <a:endParaRPr lang="en-IN" sz="14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052" name="Picture 4" descr="http://www.getdownintwo.com/wp-content/uploads/2013/06/2-graphic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3156" y="1181100"/>
            <a:ext cx="571500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Group 17"/>
          <p:cNvGrpSpPr>
            <a:grpSpLocks/>
          </p:cNvGrpSpPr>
          <p:nvPr/>
        </p:nvGrpSpPr>
        <p:grpSpPr bwMode="auto">
          <a:xfrm>
            <a:off x="2057400" y="4724400"/>
            <a:ext cx="3581400" cy="1371600"/>
            <a:chOff x="1245464" y="3555247"/>
            <a:chExt cx="3295663" cy="996399"/>
          </a:xfrm>
        </p:grpSpPr>
        <p:pic>
          <p:nvPicPr>
            <p:cNvPr id="13" name="그림 12" descr="11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245464" y="3555247"/>
              <a:ext cx="3295663" cy="996399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sp>
          <p:nvSpPr>
            <p:cNvPr id="14" name="Oval 13"/>
            <p:cNvSpPr/>
            <p:nvPr/>
          </p:nvSpPr>
          <p:spPr>
            <a:xfrm>
              <a:off x="3815636" y="3555247"/>
              <a:ext cx="457202" cy="553025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2139230" y="3604511"/>
              <a:ext cx="457202" cy="553025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68780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685800"/>
            <a:ext cx="9144000" cy="457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2400" b="1" dirty="0" smtClean="0">
                <a:solidFill>
                  <a:schemeClr val="bg1"/>
                </a:solidFill>
              </a:rPr>
              <a:t>Punch Line</a:t>
            </a:r>
            <a:endParaRPr lang="en-IN" sz="24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262174"/>
            <a:ext cx="6019800" cy="3833826"/>
          </a:xfrm>
        </p:spPr>
        <p:txBody>
          <a:bodyPr>
            <a:normAutofit/>
          </a:bodyPr>
          <a:lstStyle/>
          <a:p>
            <a:r>
              <a:rPr lang="en-US" sz="2000" b="1" u="sng" dirty="0" smtClean="0"/>
              <a:t>Value for money</a:t>
            </a:r>
          </a:p>
          <a:p>
            <a:pPr marL="0" indent="0">
              <a:buNone/>
            </a:pPr>
            <a:endParaRPr lang="en-US" sz="2000" dirty="0" smtClean="0"/>
          </a:p>
          <a:p>
            <a:endParaRPr lang="en-US" sz="2000" dirty="0" smtClean="0"/>
          </a:p>
          <a:p>
            <a:pPr marL="0" indent="0">
              <a:buNone/>
            </a:pPr>
            <a:endParaRPr lang="en-IN" sz="2000" dirty="0"/>
          </a:p>
        </p:txBody>
      </p:sp>
    </p:spTree>
    <p:extLst>
      <p:ext uri="{BB962C8B-B14F-4D97-AF65-F5344CB8AC3E}">
        <p14:creationId xmlns:p14="http://schemas.microsoft.com/office/powerpoint/2010/main" val="2474921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685800"/>
            <a:ext cx="9144000" cy="457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2400" b="1" dirty="0" smtClean="0">
                <a:solidFill>
                  <a:schemeClr val="bg1"/>
                </a:solidFill>
              </a:rPr>
              <a:t>Key Reasons to Buy - REF</a:t>
            </a:r>
            <a:endParaRPr lang="en-IN" sz="2400" b="1" dirty="0">
              <a:solidFill>
                <a:schemeClr val="bg1"/>
              </a:solidFill>
            </a:endParaRPr>
          </a:p>
        </p:txBody>
      </p:sp>
      <p:pic>
        <p:nvPicPr>
          <p:cNvPr id="11" name="Rounded Rectangle 96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4691" y="4092576"/>
            <a:ext cx="1627091" cy="925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Rounded Rectangle 96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7309" y="3025220"/>
            <a:ext cx="1627091" cy="925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Rounded Rectangle 96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7309" y="4941332"/>
            <a:ext cx="1627091" cy="925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ctangle 59"/>
          <p:cNvSpPr>
            <a:spLocks noChangeArrowheads="1"/>
          </p:cNvSpPr>
          <p:nvPr/>
        </p:nvSpPr>
        <p:spPr bwMode="auto">
          <a:xfrm>
            <a:off x="1614242" y="4440009"/>
            <a:ext cx="1314373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 fontAlgn="ctr"/>
            <a:r>
              <a:rPr lang="en-US" altLang="ko-KR" sz="1400" b="1" dirty="0" smtClean="0">
                <a:solidFill>
                  <a:srgbClr val="FFFFFF"/>
                </a:solidFill>
                <a:cs typeface="Arial" pitchFamily="34" charset="0"/>
              </a:rPr>
              <a:t>Fast Cooling</a:t>
            </a:r>
            <a:endParaRPr lang="en-US" altLang="ko-KR" sz="1400" b="1" dirty="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17" name="Rectangle 59"/>
          <p:cNvSpPr>
            <a:spLocks noChangeArrowheads="1"/>
          </p:cNvSpPr>
          <p:nvPr/>
        </p:nvSpPr>
        <p:spPr bwMode="auto">
          <a:xfrm>
            <a:off x="7027887" y="5136378"/>
            <a:ext cx="1314373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rgbClr val="FFFFFF"/>
                </a:solidFill>
                <a:cs typeface="Arial" pitchFamily="34" charset="0"/>
              </a:rPr>
              <a:t>Stylish </a:t>
            </a:r>
          </a:p>
          <a:p>
            <a:pPr algn="ctr"/>
            <a:r>
              <a:rPr lang="en-US" altLang="ko-KR" sz="1400" b="1" dirty="0">
                <a:solidFill>
                  <a:srgbClr val="FFFFFF"/>
                </a:solidFill>
                <a:cs typeface="Arial" pitchFamily="34" charset="0"/>
              </a:rPr>
              <a:t>Design</a:t>
            </a:r>
          </a:p>
        </p:txBody>
      </p:sp>
      <p:sp>
        <p:nvSpPr>
          <p:cNvPr id="20" name="Rectangle 59"/>
          <p:cNvSpPr>
            <a:spLocks noChangeArrowheads="1"/>
          </p:cNvSpPr>
          <p:nvPr/>
        </p:nvSpPr>
        <p:spPr bwMode="auto">
          <a:xfrm>
            <a:off x="7062915" y="3240118"/>
            <a:ext cx="1404854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en-US" altLang="ko-KR" sz="1400" b="1" dirty="0" smtClean="0">
                <a:solidFill>
                  <a:srgbClr val="FFFFFF"/>
                </a:solidFill>
                <a:cs typeface="Arial" pitchFamily="34" charset="0"/>
              </a:rPr>
              <a:t>Unique capacity – 150Ltr &amp; 170Ltr.</a:t>
            </a:r>
            <a:endParaRPr lang="en-US" altLang="ko-KR" sz="1400" b="1" dirty="0">
              <a:solidFill>
                <a:srgbClr val="FFFFFF"/>
              </a:solidFill>
              <a:cs typeface="Arial" pitchFamily="34" charset="0"/>
            </a:endParaRPr>
          </a:p>
        </p:txBody>
      </p:sp>
      <p:pic>
        <p:nvPicPr>
          <p:cNvPr id="21" name="Rounded Rectangle 96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7857" y="2334331"/>
            <a:ext cx="1617743" cy="930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Rectangle 59"/>
          <p:cNvSpPr>
            <a:spLocks noChangeArrowheads="1"/>
          </p:cNvSpPr>
          <p:nvPr/>
        </p:nvSpPr>
        <p:spPr bwMode="auto">
          <a:xfrm>
            <a:off x="5164057" y="2438367"/>
            <a:ext cx="147148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rgbClr val="FFFFFF"/>
                </a:solidFill>
                <a:cs typeface="Arial" pitchFamily="34" charset="0"/>
              </a:rPr>
              <a:t>D</a:t>
            </a:r>
            <a:r>
              <a:rPr lang="en-US" altLang="ko-KR" sz="1400" b="1" dirty="0" smtClean="0">
                <a:solidFill>
                  <a:srgbClr val="FFFFFF"/>
                </a:solidFill>
                <a:cs typeface="Arial" pitchFamily="34" charset="0"/>
              </a:rPr>
              <a:t>etachable antibacterial door gasket</a:t>
            </a:r>
            <a:endParaRPr lang="en-US" altLang="ko-KR" sz="1400" b="1" dirty="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5260" y="1783982"/>
            <a:ext cx="15027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smtClean="0"/>
              <a:t>Energy Saving</a:t>
            </a:r>
            <a:endParaRPr lang="en-IN" b="1" u="sng" dirty="0"/>
          </a:p>
        </p:txBody>
      </p:sp>
      <p:pic>
        <p:nvPicPr>
          <p:cNvPr id="23" name="Rounded Rectangle 96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37772"/>
            <a:ext cx="1627091" cy="925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Rectangle 59"/>
          <p:cNvSpPr>
            <a:spLocks noChangeArrowheads="1"/>
          </p:cNvSpPr>
          <p:nvPr/>
        </p:nvSpPr>
        <p:spPr bwMode="auto">
          <a:xfrm>
            <a:off x="331840" y="2406689"/>
            <a:ext cx="1314373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</a:rPr>
              <a:t>Star </a:t>
            </a:r>
            <a:r>
              <a:rPr lang="en-US" sz="1200" b="1" dirty="0">
                <a:solidFill>
                  <a:schemeClr val="bg1"/>
                </a:solidFill>
              </a:rPr>
              <a:t>rated products as per 2014 BEE guidelines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654094" y="3662819"/>
            <a:ext cx="11214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Freshness</a:t>
            </a:r>
            <a:endParaRPr lang="en-IN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7314169" y="2590800"/>
            <a:ext cx="8294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smtClean="0"/>
              <a:t>Others</a:t>
            </a:r>
            <a:endParaRPr lang="en-IN" b="1" u="sng" dirty="0"/>
          </a:p>
        </p:txBody>
      </p:sp>
      <p:sp>
        <p:nvSpPr>
          <p:cNvPr id="27" name="TextBox 26"/>
          <p:cNvSpPr txBox="1"/>
          <p:nvPr/>
        </p:nvSpPr>
        <p:spPr>
          <a:xfrm>
            <a:off x="5316457" y="1905000"/>
            <a:ext cx="9566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smtClean="0"/>
              <a:t>Hygiene</a:t>
            </a:r>
            <a:endParaRPr lang="en-IN" b="1" u="sng" dirty="0"/>
          </a:p>
        </p:txBody>
      </p:sp>
      <p:pic>
        <p:nvPicPr>
          <p:cNvPr id="28" name="Rounded Rectangle 96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7857" y="3264932"/>
            <a:ext cx="1617743" cy="930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Rectangle 59"/>
          <p:cNvSpPr>
            <a:spLocks noChangeArrowheads="1"/>
          </p:cNvSpPr>
          <p:nvPr/>
        </p:nvSpPr>
        <p:spPr bwMode="auto">
          <a:xfrm>
            <a:off x="5164057" y="3584411"/>
            <a:ext cx="1471485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>
            <a:spAutoFit/>
          </a:bodyPr>
          <a:lstStyle/>
          <a:p>
            <a:pPr algn="ctr"/>
            <a:r>
              <a:rPr lang="en-US" altLang="ko-KR" sz="1400" b="1" dirty="0" smtClean="0">
                <a:solidFill>
                  <a:srgbClr val="FFFFFF"/>
                </a:solidFill>
                <a:cs typeface="Arial" pitchFamily="34" charset="0"/>
              </a:rPr>
              <a:t>Deodorizer</a:t>
            </a:r>
            <a:endParaRPr lang="en-US" altLang="ko-KR" sz="1400" b="1" dirty="0">
              <a:solidFill>
                <a:srgbClr val="FFFFFF"/>
              </a:solidFill>
              <a:cs typeface="Arial" pitchFamily="34" charset="0"/>
            </a:endParaRPr>
          </a:p>
        </p:txBody>
      </p:sp>
      <p:pic>
        <p:nvPicPr>
          <p:cNvPr id="30" name="Rounded Rectangle 96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7309" y="5855732"/>
            <a:ext cx="1627091" cy="925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Rectangle 59"/>
          <p:cNvSpPr>
            <a:spLocks noChangeArrowheads="1"/>
          </p:cNvSpPr>
          <p:nvPr/>
        </p:nvSpPr>
        <p:spPr bwMode="auto">
          <a:xfrm>
            <a:off x="7027887" y="6158499"/>
            <a:ext cx="1314373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en-US" altLang="ko-KR" sz="1400" b="1" dirty="0" smtClean="0">
                <a:solidFill>
                  <a:srgbClr val="FFFFFF"/>
                </a:solidFill>
                <a:cs typeface="Arial" pitchFamily="34" charset="0"/>
              </a:rPr>
              <a:t>Wire-shelves</a:t>
            </a:r>
            <a:endParaRPr lang="en-US" altLang="ko-KR" sz="1400" b="1" dirty="0">
              <a:solidFill>
                <a:srgbClr val="FFFFFF"/>
              </a:solidFill>
              <a:cs typeface="Arial" pitchFamily="34" charset="0"/>
            </a:endParaRPr>
          </a:p>
        </p:txBody>
      </p:sp>
      <p:pic>
        <p:nvPicPr>
          <p:cNvPr id="32" name="Rounded Rectangle 96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189287"/>
            <a:ext cx="1627091" cy="925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Rectangle 59"/>
          <p:cNvSpPr>
            <a:spLocks noChangeArrowheads="1"/>
          </p:cNvSpPr>
          <p:nvPr/>
        </p:nvSpPr>
        <p:spPr bwMode="auto">
          <a:xfrm>
            <a:off x="331840" y="3450537"/>
            <a:ext cx="131437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</a:rPr>
              <a:t>Stabilizer free operation</a:t>
            </a:r>
          </a:p>
        </p:txBody>
      </p:sp>
      <p:pic>
        <p:nvPicPr>
          <p:cNvPr id="34" name="Rounded Rectangle 96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5018088"/>
            <a:ext cx="1627091" cy="925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" name="Rectangle 59"/>
          <p:cNvSpPr>
            <a:spLocks noChangeArrowheads="1"/>
          </p:cNvSpPr>
          <p:nvPr/>
        </p:nvSpPr>
        <p:spPr bwMode="auto">
          <a:xfrm>
            <a:off x="1587351" y="5257800"/>
            <a:ext cx="1314373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 fontAlgn="ctr"/>
            <a:r>
              <a:rPr lang="en-US" altLang="ko-KR" sz="1400" b="1" dirty="0" smtClean="0">
                <a:solidFill>
                  <a:srgbClr val="FFFFFF"/>
                </a:solidFill>
                <a:cs typeface="Arial" pitchFamily="34" charset="0"/>
              </a:rPr>
              <a:t>In-situ foamed door</a:t>
            </a:r>
            <a:endParaRPr lang="en-US" altLang="ko-KR" sz="1400" b="1" dirty="0">
              <a:solidFill>
                <a:srgbClr val="FFFFFF"/>
              </a:solidFill>
              <a:cs typeface="Arial" pitchFamily="34" charset="0"/>
            </a:endParaRPr>
          </a:p>
        </p:txBody>
      </p:sp>
      <p:pic>
        <p:nvPicPr>
          <p:cNvPr id="36" name="Rounded Rectangle 96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7309" y="3939620"/>
            <a:ext cx="1627091" cy="925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" name="Rectangle 59"/>
          <p:cNvSpPr>
            <a:spLocks noChangeArrowheads="1"/>
          </p:cNvSpPr>
          <p:nvPr/>
        </p:nvSpPr>
        <p:spPr bwMode="auto">
          <a:xfrm>
            <a:off x="7062915" y="4262239"/>
            <a:ext cx="1404854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en-US" altLang="ko-KR" sz="1400" b="1" dirty="0" smtClean="0">
                <a:solidFill>
                  <a:srgbClr val="FFFFFF"/>
                </a:solidFill>
                <a:cs typeface="Arial" pitchFamily="34" charset="0"/>
              </a:rPr>
              <a:t>5 years Warranty</a:t>
            </a:r>
            <a:endParaRPr lang="en-US" altLang="ko-KR" sz="1400" b="1" dirty="0">
              <a:solidFill>
                <a:srgbClr val="FFFFFF"/>
              </a:solidFill>
              <a:cs typeface="Arial" pitchFamily="34" charset="0"/>
            </a:endParaRPr>
          </a:p>
        </p:txBody>
      </p:sp>
      <p:pic>
        <p:nvPicPr>
          <p:cNvPr id="38" name="Rounded Rectangle 96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5932488"/>
            <a:ext cx="1627091" cy="925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" name="Rectangle 59"/>
          <p:cNvSpPr>
            <a:spLocks noChangeArrowheads="1"/>
          </p:cNvSpPr>
          <p:nvPr/>
        </p:nvSpPr>
        <p:spPr bwMode="auto">
          <a:xfrm>
            <a:off x="1587351" y="6172200"/>
            <a:ext cx="1314373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 fontAlgn="ctr"/>
            <a:r>
              <a:rPr lang="en-US" altLang="ko-KR" sz="1400" b="1" dirty="0" smtClean="0">
                <a:solidFill>
                  <a:srgbClr val="FFFFFF"/>
                </a:solidFill>
                <a:cs typeface="Arial" pitchFamily="34" charset="0"/>
              </a:rPr>
              <a:t>Powerful Compressor</a:t>
            </a:r>
            <a:endParaRPr lang="en-US" altLang="ko-KR" sz="1400" b="1" dirty="0">
              <a:solidFill>
                <a:srgbClr val="FFFFFF"/>
              </a:solidFill>
              <a:cs typeface="Arial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47" t="4449" r="7047" b="3024"/>
          <a:stretch/>
        </p:blipFill>
        <p:spPr>
          <a:xfrm>
            <a:off x="3048000" y="1826406"/>
            <a:ext cx="2026928" cy="4117194"/>
          </a:xfrm>
          <a:prstGeom prst="rect">
            <a:avLst/>
          </a:prstGeom>
        </p:spPr>
      </p:pic>
      <p:sp>
        <p:nvSpPr>
          <p:cNvPr id="40" name="Oval 39"/>
          <p:cNvSpPr/>
          <p:nvPr/>
        </p:nvSpPr>
        <p:spPr bwMode="auto">
          <a:xfrm rot="665561">
            <a:off x="1339834" y="2369683"/>
            <a:ext cx="5873706" cy="2498818"/>
          </a:xfrm>
          <a:prstGeom prst="ellipse">
            <a:avLst/>
          </a:prstGeom>
          <a:noFill/>
          <a:ln w="9525">
            <a:solidFill>
              <a:schemeClr val="tx2">
                <a:lumMod val="40000"/>
                <a:lumOff val="60000"/>
              </a:schemeClr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lIns="89611" tIns="44806" rIns="89611" bIns="44806" anchor="ctr"/>
          <a:lstStyle/>
          <a:p>
            <a:pPr algn="ctr">
              <a:defRPr/>
            </a:pPr>
            <a:endParaRPr kumimoji="0" lang="en-US" altLang="ko-KR" b="0">
              <a:solidFill>
                <a:srgbClr val="FFFFFF"/>
              </a:solidFill>
              <a:latin typeface="Calibri" pitchFamily="34" charset="0"/>
              <a:ea typeface="굴림" pitchFamily="50" charset="-127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4895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685800"/>
            <a:ext cx="9144000" cy="457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2400" b="1" dirty="0" smtClean="0">
                <a:solidFill>
                  <a:schemeClr val="bg1"/>
                </a:solidFill>
              </a:rPr>
              <a:t>Features - REF</a:t>
            </a:r>
            <a:endParaRPr lang="en-IN" sz="24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057400"/>
            <a:ext cx="8077200" cy="40386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1800" b="1" u="sng" dirty="0" smtClean="0"/>
              <a:t>ENERGY SAVING</a:t>
            </a:r>
          </a:p>
          <a:p>
            <a:r>
              <a:rPr lang="en-US" sz="1800" b="1" dirty="0" smtClean="0"/>
              <a:t>Star Rating:</a:t>
            </a:r>
            <a:r>
              <a:rPr lang="en-US" sz="1800" dirty="0" smtClean="0"/>
              <a:t> 3, 4 &amp; 5 star rated products as per 2014 BEE guidelines – Optimizes the electricity consumption and saves energy</a:t>
            </a:r>
          </a:p>
          <a:p>
            <a:r>
              <a:rPr lang="en-US" sz="1800" b="1" dirty="0" smtClean="0"/>
              <a:t>Stabilizer free operation: </a:t>
            </a:r>
            <a:r>
              <a:rPr lang="en-US" sz="1800" dirty="0" smtClean="0"/>
              <a:t>Works efficiently under voltage fluctuation</a:t>
            </a:r>
          </a:p>
          <a:p>
            <a:endParaRPr lang="en-US" sz="1800" dirty="0" smtClean="0"/>
          </a:p>
          <a:p>
            <a:pPr marL="0" indent="0">
              <a:buNone/>
            </a:pPr>
            <a:r>
              <a:rPr lang="en-US" sz="1800" b="1" u="sng" dirty="0" smtClean="0"/>
              <a:t>FRESHNESS</a:t>
            </a:r>
          </a:p>
          <a:p>
            <a:r>
              <a:rPr lang="en-US" sz="1800" dirty="0" smtClean="0"/>
              <a:t>Retains the food freshness by </a:t>
            </a:r>
            <a:r>
              <a:rPr lang="en-US" sz="1800" b="1" dirty="0" smtClean="0"/>
              <a:t>fast cooling</a:t>
            </a:r>
          </a:p>
          <a:p>
            <a:r>
              <a:rPr lang="en-IN" sz="1800" b="1" dirty="0"/>
              <a:t>High quality Foam </a:t>
            </a:r>
            <a:r>
              <a:rPr lang="en-IN" sz="1800" dirty="0"/>
              <a:t>used which keeps the </a:t>
            </a:r>
            <a:r>
              <a:rPr lang="en-IN" sz="1800" dirty="0" smtClean="0"/>
              <a:t>coolness </a:t>
            </a:r>
            <a:r>
              <a:rPr lang="en-IN" sz="1800" dirty="0"/>
              <a:t>intact and thermally sealed system ensures the high </a:t>
            </a:r>
            <a:r>
              <a:rPr lang="en-IN" sz="1800" dirty="0" smtClean="0"/>
              <a:t>cooling </a:t>
            </a:r>
            <a:r>
              <a:rPr lang="en-IN" sz="1800" dirty="0"/>
              <a:t>effect inside the </a:t>
            </a:r>
            <a:r>
              <a:rPr lang="en-IN" sz="1800" dirty="0" smtClean="0"/>
              <a:t>refrigerator, which </a:t>
            </a:r>
            <a:r>
              <a:rPr lang="en-IN" sz="1800" dirty="0"/>
              <a:t>ensures that inside the fridge, the coolness is maintained perfectly and each stored item gets balanced cooling</a:t>
            </a:r>
            <a:endParaRPr lang="en-US" sz="1800" dirty="0" smtClean="0"/>
          </a:p>
          <a:p>
            <a:r>
              <a:rPr lang="en-IN" sz="1800" b="1" dirty="0"/>
              <a:t>Powerful Compressor </a:t>
            </a:r>
            <a:r>
              <a:rPr lang="en-IN" sz="1800" dirty="0"/>
              <a:t>which provides highly efficient Cooling even in high temperature</a:t>
            </a:r>
          </a:p>
        </p:txBody>
      </p:sp>
    </p:spTree>
    <p:extLst>
      <p:ext uri="{BB962C8B-B14F-4D97-AF65-F5344CB8AC3E}">
        <p14:creationId xmlns:p14="http://schemas.microsoft.com/office/powerpoint/2010/main" val="4268390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685800"/>
            <a:ext cx="9144000" cy="457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2400" b="1" dirty="0" smtClean="0">
                <a:solidFill>
                  <a:schemeClr val="bg1"/>
                </a:solidFill>
              </a:rPr>
              <a:t>Features - REF</a:t>
            </a:r>
            <a:endParaRPr lang="en-IN" sz="24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057400"/>
            <a:ext cx="8077200" cy="4038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b="1" u="sng" dirty="0" smtClean="0"/>
              <a:t>FRESHNESS</a:t>
            </a:r>
          </a:p>
          <a:p>
            <a:r>
              <a:rPr lang="en-US" sz="1800" dirty="0" smtClean="0"/>
              <a:t>Retains the food freshness by </a:t>
            </a:r>
            <a:r>
              <a:rPr lang="en-US" sz="1800" b="1" dirty="0" smtClean="0"/>
              <a:t>fast cooling</a:t>
            </a:r>
          </a:p>
          <a:p>
            <a:r>
              <a:rPr lang="en-IN" sz="1800" b="1" dirty="0"/>
              <a:t>High quality Foam </a:t>
            </a:r>
            <a:r>
              <a:rPr lang="en-IN" sz="1800" dirty="0"/>
              <a:t>used which keeps the </a:t>
            </a:r>
            <a:r>
              <a:rPr lang="en-IN" sz="1800" dirty="0" smtClean="0"/>
              <a:t>coolness </a:t>
            </a:r>
            <a:r>
              <a:rPr lang="en-IN" sz="1800" dirty="0"/>
              <a:t>intact and thermally sealed system ensures the high </a:t>
            </a:r>
            <a:r>
              <a:rPr lang="en-IN" sz="1800" dirty="0" smtClean="0"/>
              <a:t>cooling </a:t>
            </a:r>
            <a:r>
              <a:rPr lang="en-IN" sz="1800" dirty="0"/>
              <a:t>effect inside the </a:t>
            </a:r>
            <a:r>
              <a:rPr lang="en-IN" sz="1800" dirty="0" smtClean="0"/>
              <a:t>refrigerator, which </a:t>
            </a:r>
            <a:r>
              <a:rPr lang="en-IN" sz="1800" dirty="0"/>
              <a:t>ensures that inside the fridge, the coolness is maintained perfectly and each stored item gets balanced cooling</a:t>
            </a:r>
            <a:endParaRPr lang="en-US" sz="1800" dirty="0" smtClean="0"/>
          </a:p>
          <a:p>
            <a:r>
              <a:rPr lang="en-IN" sz="1800" b="1" dirty="0"/>
              <a:t>Powerful Compressor </a:t>
            </a:r>
            <a:r>
              <a:rPr lang="en-IN" sz="1800" dirty="0"/>
              <a:t>which provides highly efficient Cooling even in high temperature</a:t>
            </a:r>
          </a:p>
        </p:txBody>
      </p:sp>
      <p:sp>
        <p:nvSpPr>
          <p:cNvPr id="7" name="TextBox 47"/>
          <p:cNvSpPr txBox="1">
            <a:spLocks noChangeArrowheads="1"/>
          </p:cNvSpPr>
          <p:nvPr/>
        </p:nvSpPr>
        <p:spPr bwMode="auto">
          <a:xfrm>
            <a:off x="4729245" y="4579390"/>
            <a:ext cx="3043155" cy="754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9611" tIns="44806" rIns="89611" bIns="44806">
            <a:spAutoFit/>
          </a:bodyPr>
          <a:lstStyle/>
          <a:p>
            <a:r>
              <a:rPr lang="en-US" altLang="ko-KR" sz="4300" b="1" dirty="0">
                <a:solidFill>
                  <a:schemeClr val="bg2"/>
                </a:solidFill>
                <a:cs typeface="Arial" pitchFamily="34" charset="0"/>
              </a:rPr>
              <a:t>Freshness</a:t>
            </a:r>
          </a:p>
        </p:txBody>
      </p:sp>
    </p:spTree>
    <p:extLst>
      <p:ext uri="{BB962C8B-B14F-4D97-AF65-F5344CB8AC3E}">
        <p14:creationId xmlns:p14="http://schemas.microsoft.com/office/powerpoint/2010/main" val="364365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685800"/>
            <a:ext cx="9144000" cy="457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2400" b="1" dirty="0" smtClean="0">
                <a:solidFill>
                  <a:schemeClr val="bg1"/>
                </a:solidFill>
              </a:rPr>
              <a:t>Features - REF</a:t>
            </a:r>
            <a:endParaRPr lang="en-IN" sz="24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057400"/>
            <a:ext cx="8077200" cy="40386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1800" b="1" u="sng" dirty="0" smtClean="0"/>
              <a:t>HYGIENE</a:t>
            </a:r>
          </a:p>
          <a:p>
            <a:r>
              <a:rPr lang="en-IN" sz="1800" dirty="0" smtClean="0"/>
              <a:t>The </a:t>
            </a:r>
            <a:r>
              <a:rPr lang="en-IN" sz="1800" dirty="0"/>
              <a:t>presence of </a:t>
            </a:r>
            <a:r>
              <a:rPr lang="en-IN" sz="1800" b="1" dirty="0"/>
              <a:t>anti-bacterial gasket </a:t>
            </a:r>
            <a:r>
              <a:rPr lang="en-IN" sz="1800" dirty="0"/>
              <a:t>prevents entry of bacteria or fungal causing </a:t>
            </a:r>
            <a:r>
              <a:rPr lang="en-IN" sz="1800" dirty="0" smtClean="0"/>
              <a:t>elements. Special </a:t>
            </a:r>
            <a:r>
              <a:rPr lang="en-IN" sz="1800" dirty="0"/>
              <a:t>Removable and cleanable gasket inhibits the growth of unwanted fungal at </a:t>
            </a:r>
            <a:r>
              <a:rPr lang="en-IN" sz="1800" dirty="0" smtClean="0"/>
              <a:t>doors</a:t>
            </a:r>
          </a:p>
          <a:p>
            <a:r>
              <a:rPr lang="en-US" sz="1800" dirty="0" smtClean="0"/>
              <a:t>The </a:t>
            </a:r>
            <a:r>
              <a:rPr lang="en-US" sz="1800" b="1" dirty="0"/>
              <a:t>P</a:t>
            </a:r>
            <a:r>
              <a:rPr lang="en-US" sz="1800" b="1" dirty="0" smtClean="0"/>
              <a:t>owerful deodorizer </a:t>
            </a:r>
            <a:r>
              <a:rPr lang="en-US" sz="1800" dirty="0" smtClean="0"/>
              <a:t>keeps foul </a:t>
            </a:r>
            <a:r>
              <a:rPr lang="en-US" sz="1800" dirty="0" err="1" smtClean="0"/>
              <a:t>odour</a:t>
            </a:r>
            <a:r>
              <a:rPr lang="en-US" sz="1800" dirty="0" smtClean="0"/>
              <a:t> at bay such that your refrigerator keeps smelling fresh all day long</a:t>
            </a:r>
          </a:p>
          <a:p>
            <a:endParaRPr lang="en-US" sz="1800" dirty="0" smtClean="0"/>
          </a:p>
          <a:p>
            <a:pPr marL="0" indent="0">
              <a:buNone/>
            </a:pPr>
            <a:r>
              <a:rPr lang="en-US" sz="1800" b="1" u="sng" dirty="0" smtClean="0"/>
              <a:t>WARRANTY</a:t>
            </a:r>
          </a:p>
          <a:p>
            <a:r>
              <a:rPr lang="en-US" sz="1800" dirty="0" smtClean="0"/>
              <a:t>1 year comprehensive warranty + 4 year additional warranty on compressor</a:t>
            </a:r>
          </a:p>
          <a:p>
            <a:endParaRPr lang="en-US" sz="1800" dirty="0"/>
          </a:p>
          <a:p>
            <a:pPr marL="0" indent="0">
              <a:buNone/>
            </a:pPr>
            <a:r>
              <a:rPr lang="en-US" sz="1800" b="1" u="sng" dirty="0" smtClean="0"/>
              <a:t>UNIQUE CAPACITY</a:t>
            </a:r>
          </a:p>
          <a:p>
            <a:r>
              <a:rPr lang="en-US" sz="1800" dirty="0" smtClean="0"/>
              <a:t>Videocon gives the unique capacity range such as 150L and 170L which is not available with the competition</a:t>
            </a:r>
          </a:p>
          <a:p>
            <a:endParaRPr lang="en-US" sz="1800" dirty="0"/>
          </a:p>
          <a:p>
            <a:pPr marL="0" indent="0">
              <a:buNone/>
            </a:pPr>
            <a:r>
              <a:rPr lang="en-US" sz="1800" b="1" u="sng" dirty="0" smtClean="0"/>
              <a:t>WIRE SHELVES</a:t>
            </a:r>
          </a:p>
          <a:p>
            <a:r>
              <a:rPr lang="en-US" sz="1800" dirty="0" smtClean="0"/>
              <a:t>For giving extra space to store food</a:t>
            </a:r>
          </a:p>
        </p:txBody>
      </p:sp>
      <p:pic>
        <p:nvPicPr>
          <p:cNvPr id="6" name="Picture 1" descr="GTF_PPT_13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5370" y="2082800"/>
            <a:ext cx="945930" cy="93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48983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685800"/>
            <a:ext cx="9144000" cy="457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2400" b="1" dirty="0" smtClean="0">
                <a:solidFill>
                  <a:schemeClr val="bg1"/>
                </a:solidFill>
              </a:rPr>
              <a:t>Organized Space - REF</a:t>
            </a:r>
            <a:endParaRPr lang="en-IN" sz="2400" b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62000" y="3747304"/>
            <a:ext cx="1198323" cy="107721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Wired Shelves/ Toughened glass</a:t>
            </a:r>
            <a:endParaRPr lang="en-US" sz="1600" dirty="0"/>
          </a:p>
        </p:txBody>
      </p:sp>
      <p:sp>
        <p:nvSpPr>
          <p:cNvPr id="17" name="TextBox 16"/>
          <p:cNvSpPr txBox="1"/>
          <p:nvPr/>
        </p:nvSpPr>
        <p:spPr>
          <a:xfrm>
            <a:off x="5360952" y="4331402"/>
            <a:ext cx="1384274" cy="33855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Shelf Bottles</a:t>
            </a:r>
            <a:endParaRPr lang="en-US" sz="1600" dirty="0"/>
          </a:p>
        </p:txBody>
      </p:sp>
      <p:sp>
        <p:nvSpPr>
          <p:cNvPr id="20" name="TextBox 19"/>
          <p:cNvSpPr txBox="1"/>
          <p:nvPr/>
        </p:nvSpPr>
        <p:spPr>
          <a:xfrm>
            <a:off x="2971800" y="4697004"/>
            <a:ext cx="5638800" cy="94179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Fruit and Veg Box</a:t>
            </a:r>
          </a:p>
          <a:p>
            <a:pPr>
              <a:lnSpc>
                <a:spcPct val="130000"/>
              </a:lnSpc>
              <a:buFont typeface="Wingdings" pitchFamily="2" charset="2"/>
              <a:buChar char="§"/>
            </a:pPr>
            <a:r>
              <a:rPr lang="en-US" sz="1200" i="1" dirty="0">
                <a:latin typeface="Calibri" pitchFamily="34" charset="0"/>
              </a:rPr>
              <a:t> A separate Basket on a pull out tray for easy retrieval and</a:t>
            </a:r>
          </a:p>
          <a:p>
            <a:pPr>
              <a:lnSpc>
                <a:spcPct val="130000"/>
              </a:lnSpc>
            </a:pPr>
            <a:r>
              <a:rPr lang="en-US" sz="1200" i="1" dirty="0">
                <a:latin typeface="Calibri" pitchFamily="34" charset="0"/>
              </a:rPr>
              <a:t>   access to fruits/ soft vegetables</a:t>
            </a:r>
          </a:p>
          <a:p>
            <a:endParaRPr lang="en-US" sz="1200" dirty="0"/>
          </a:p>
        </p:txBody>
      </p:sp>
      <p:pic>
        <p:nvPicPr>
          <p:cNvPr id="2052" name="Picture 4" descr="http://www.clker.com/cliparts/4/U/3/T/I/d/open-refrigerator-hi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862"/>
          <a:stretch/>
        </p:blipFill>
        <p:spPr bwMode="auto">
          <a:xfrm>
            <a:off x="3047265" y="1558119"/>
            <a:ext cx="2686732" cy="2634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Straight Arrow Connector 10"/>
          <p:cNvCxnSpPr/>
          <p:nvPr/>
        </p:nvCxnSpPr>
        <p:spPr>
          <a:xfrm flipH="1">
            <a:off x="1767991" y="2024519"/>
            <a:ext cx="1717490" cy="172496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5359468" y="3646754"/>
            <a:ext cx="518971" cy="64898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3832515" y="3335019"/>
            <a:ext cx="271439" cy="111124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ight Brace 25"/>
          <p:cNvSpPr/>
          <p:nvPr/>
        </p:nvSpPr>
        <p:spPr>
          <a:xfrm>
            <a:off x="5464738" y="1839741"/>
            <a:ext cx="823288" cy="1318578"/>
          </a:xfrm>
          <a:prstGeom prst="rightBrac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7" name="TextBox 26"/>
          <p:cNvSpPr txBox="1"/>
          <p:nvPr/>
        </p:nvSpPr>
        <p:spPr>
          <a:xfrm>
            <a:off x="6364226" y="2332531"/>
            <a:ext cx="1198323" cy="33855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Shelf Utility</a:t>
            </a:r>
            <a:endParaRPr lang="en-US" sz="1600" dirty="0"/>
          </a:p>
        </p:txBody>
      </p:sp>
      <p:sp>
        <p:nvSpPr>
          <p:cNvPr id="28" name="TextBox 27"/>
          <p:cNvSpPr txBox="1"/>
          <p:nvPr/>
        </p:nvSpPr>
        <p:spPr>
          <a:xfrm>
            <a:off x="1756641" y="1785940"/>
            <a:ext cx="843321" cy="33855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Ice tray</a:t>
            </a:r>
            <a:endParaRPr lang="en-US" sz="1600" dirty="0"/>
          </a:p>
        </p:txBody>
      </p:sp>
      <p:cxnSp>
        <p:nvCxnSpPr>
          <p:cNvPr id="29" name="Straight Arrow Connector 28"/>
          <p:cNvCxnSpPr/>
          <p:nvPr/>
        </p:nvCxnSpPr>
        <p:spPr>
          <a:xfrm flipH="1">
            <a:off x="2644903" y="1888072"/>
            <a:ext cx="966512" cy="5243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Picture 2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2354" y="1609951"/>
            <a:ext cx="606184" cy="351978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5825586" y="1371600"/>
            <a:ext cx="919640" cy="33855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Egg Tray</a:t>
            </a:r>
            <a:endParaRPr lang="en-US" sz="1600" dirty="0"/>
          </a:p>
        </p:txBody>
      </p:sp>
      <p:cxnSp>
        <p:nvCxnSpPr>
          <p:cNvPr id="34" name="Straight Arrow Connector 33"/>
          <p:cNvCxnSpPr/>
          <p:nvPr/>
        </p:nvCxnSpPr>
        <p:spPr>
          <a:xfrm flipV="1">
            <a:off x="5183285" y="1557184"/>
            <a:ext cx="642301" cy="18843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4" descr="0614 냉장고 143.jp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989748" y="3034754"/>
            <a:ext cx="2671318" cy="1271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0119" y="5562600"/>
            <a:ext cx="2187681" cy="119976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81838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685800"/>
            <a:ext cx="9144000" cy="457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2400" b="1" dirty="0" smtClean="0">
                <a:solidFill>
                  <a:schemeClr val="bg1"/>
                </a:solidFill>
              </a:rPr>
              <a:t>Stylish Design - REF</a:t>
            </a:r>
            <a:endParaRPr lang="en-IN" sz="2400" b="1" dirty="0">
              <a:solidFill>
                <a:schemeClr val="bg1"/>
              </a:solidFill>
            </a:endParaRPr>
          </a:p>
        </p:txBody>
      </p:sp>
      <p:sp>
        <p:nvSpPr>
          <p:cNvPr id="10" name="TextBox 47"/>
          <p:cNvSpPr txBox="1">
            <a:spLocks noChangeArrowheads="1"/>
          </p:cNvSpPr>
          <p:nvPr/>
        </p:nvSpPr>
        <p:spPr bwMode="auto">
          <a:xfrm>
            <a:off x="7316308" y="7984257"/>
            <a:ext cx="1120283" cy="27373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9611" tIns="44806" rIns="89611" bIns="44806">
            <a:spAutoFit/>
          </a:bodyPr>
          <a:lstStyle/>
          <a:p>
            <a:r>
              <a:rPr lang="en-US" altLang="ko-KR" sz="4300" b="1" dirty="0">
                <a:solidFill>
                  <a:srgbClr val="0D55CC"/>
                </a:solidFill>
                <a:cs typeface="Arial" pitchFamily="34" charset="0"/>
              </a:rPr>
              <a:t>Stylish </a:t>
            </a:r>
          </a:p>
          <a:p>
            <a:r>
              <a:rPr lang="en-US" altLang="ko-KR" sz="4300" b="1" dirty="0">
                <a:solidFill>
                  <a:srgbClr val="0D55CC"/>
                </a:solidFill>
                <a:cs typeface="Arial" pitchFamily="34" charset="0"/>
              </a:rPr>
              <a:t>Design</a:t>
            </a:r>
          </a:p>
        </p:txBody>
      </p:sp>
      <p:pic>
        <p:nvPicPr>
          <p:cNvPr id="7" name="Picture 12" descr="Front side pa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874" y="2315334"/>
            <a:ext cx="1450899" cy="1418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8" name="Picture 6" descr="http://i00.i.aliimg.com/photo/v0/101083140/Tempered_Glass_Shelf_For_Refrigerator_frazer.summ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7773" y="2315334"/>
            <a:ext cx="1418894" cy="1418978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3771230" y="2240009"/>
            <a:ext cx="4728213" cy="1070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9611" tIns="44806" rIns="89611" bIns="44806">
            <a:spAutoFit/>
          </a:bodyPr>
          <a:lstStyle/>
          <a:p>
            <a:pPr>
              <a:lnSpc>
                <a:spcPct val="130000"/>
              </a:lnSpc>
              <a:buFont typeface="Wingdings" pitchFamily="2" charset="2"/>
              <a:buChar char="§"/>
            </a:pPr>
            <a:r>
              <a:rPr lang="en-US" sz="1600" i="1" dirty="0">
                <a:latin typeface="Calibri" pitchFamily="34" charset="0"/>
              </a:rPr>
              <a:t> Shelves made of strengthened </a:t>
            </a:r>
            <a:r>
              <a:rPr lang="en-US" sz="1600" i="1" dirty="0" smtClean="0">
                <a:latin typeface="Calibri" pitchFamily="34" charset="0"/>
              </a:rPr>
              <a:t>glass </a:t>
            </a:r>
            <a:r>
              <a:rPr lang="en-US" sz="1600" i="1" dirty="0">
                <a:latin typeface="Calibri" pitchFamily="34" charset="0"/>
              </a:rPr>
              <a:t>are capable </a:t>
            </a:r>
            <a:r>
              <a:rPr lang="en-US" sz="1600" i="1" dirty="0" smtClean="0">
                <a:latin typeface="Calibri" pitchFamily="34" charset="0"/>
              </a:rPr>
              <a:t>           </a:t>
            </a:r>
          </a:p>
          <a:p>
            <a:pPr>
              <a:lnSpc>
                <a:spcPct val="130000"/>
              </a:lnSpc>
            </a:pPr>
            <a:r>
              <a:rPr lang="en-US" sz="1600" i="1" dirty="0" smtClean="0">
                <a:latin typeface="Calibri" pitchFamily="34" charset="0"/>
              </a:rPr>
              <a:t>   of carrying </a:t>
            </a:r>
            <a:r>
              <a:rPr lang="en-US" sz="1600" i="1" dirty="0">
                <a:latin typeface="Calibri" pitchFamily="34" charset="0"/>
              </a:rPr>
              <a:t>very heavy utensils.</a:t>
            </a:r>
          </a:p>
          <a:p>
            <a:pPr>
              <a:lnSpc>
                <a:spcPct val="130000"/>
              </a:lnSpc>
              <a:buFont typeface="Wingdings" pitchFamily="2" charset="2"/>
              <a:buChar char="§"/>
            </a:pPr>
            <a:r>
              <a:rPr lang="en-US" sz="1600" i="1" dirty="0">
                <a:latin typeface="Calibri" pitchFamily="34" charset="0"/>
              </a:rPr>
              <a:t> It can withstand a load of Up to </a:t>
            </a:r>
            <a:r>
              <a:rPr lang="en-US" sz="1600" i="1" dirty="0" smtClean="0">
                <a:latin typeface="Calibri" pitchFamily="34" charset="0"/>
              </a:rPr>
              <a:t>100Kg</a:t>
            </a:r>
            <a:endParaRPr lang="en-US" sz="1600" i="1" dirty="0">
              <a:latin typeface="Calibri" pitchFamily="34" charset="0"/>
            </a:endParaRPr>
          </a:p>
        </p:txBody>
      </p:sp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3720009" y="1526518"/>
            <a:ext cx="4779434" cy="450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9611" tIns="44806" rIns="89611" bIns="44806">
            <a:spAutoFit/>
          </a:bodyPr>
          <a:lstStyle/>
          <a:p>
            <a:pPr>
              <a:lnSpc>
                <a:spcPct val="130000"/>
              </a:lnSpc>
            </a:pPr>
            <a:r>
              <a:rPr lang="en-US" sz="1800" b="1" i="1" u="sng" dirty="0">
                <a:latin typeface="Calibri" pitchFamily="34" charset="0"/>
              </a:rPr>
              <a:t>Customer Benefit:</a:t>
            </a:r>
            <a:endParaRPr lang="en-US" sz="1600" b="1" i="1" u="sng" dirty="0">
              <a:latin typeface="Calibri" pitchFamily="34" charset="0"/>
            </a:endParaRPr>
          </a:p>
        </p:txBody>
      </p:sp>
      <p:sp>
        <p:nvSpPr>
          <p:cNvPr id="14" name="Rounded Rectangle 4"/>
          <p:cNvSpPr/>
          <p:nvPr/>
        </p:nvSpPr>
        <p:spPr>
          <a:xfrm>
            <a:off x="12700" y="1334778"/>
            <a:ext cx="2982256" cy="494022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104546" tIns="104546" rIns="104546" bIns="104546" spcCol="1245" anchor="ctr"/>
          <a:lstStyle/>
          <a:p>
            <a:pPr defTabSz="1219708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2000" b="1" i="1" dirty="0" smtClean="0">
                <a:latin typeface="Calibri" pitchFamily="34" charset="0"/>
                <a:cs typeface="Arial" pitchFamily="34" charset="0"/>
              </a:rPr>
              <a:t>Toughened Glass Shelves</a:t>
            </a:r>
            <a:endParaRPr lang="en-US" sz="2000" b="1" i="1" dirty="0">
              <a:latin typeface="Calibri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8341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609600"/>
            <a:ext cx="9144000" cy="457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868346"/>
          </a:xfrm>
        </p:spPr>
        <p:txBody>
          <a:bodyPr>
            <a:normAutofit/>
          </a:bodyPr>
          <a:lstStyle/>
          <a:p>
            <a:pPr algn="l"/>
            <a:r>
              <a:rPr lang="en-US" sz="2400" b="1" dirty="0" smtClean="0">
                <a:solidFill>
                  <a:schemeClr val="bg1"/>
                </a:solidFill>
              </a:rPr>
              <a:t>Opportunity</a:t>
            </a:r>
            <a:endParaRPr lang="en-IN" sz="24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7158" y="1382972"/>
            <a:ext cx="8501122" cy="43858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 smtClean="0"/>
              <a:t>CTV market is de-growing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 smtClean="0"/>
              <a:t>There is a stronger need among middle/lower middle class to enter this segment – Wall Hanging TV</a:t>
            </a:r>
          </a:p>
          <a:p>
            <a:pPr marL="800100" lvl="1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 smtClean="0"/>
              <a:t> Up-gradation (Social &amp; technology)</a:t>
            </a:r>
          </a:p>
          <a:p>
            <a:pPr marL="800100" lvl="1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 smtClean="0"/>
              <a:t> Entertainment enhancement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 smtClean="0"/>
              <a:t>Top 3 brands Sony, SS &amp; LG are moving away from this segment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 smtClean="0"/>
              <a:t>Regional Players lacks infrastructure, capability &amp; Credibility to pose any challenge.</a:t>
            </a:r>
          </a:p>
          <a:p>
            <a:pPr marL="342900" indent="-342900">
              <a:buFont typeface="Arial" pitchFamily="34" charset="0"/>
              <a:buChar char="•"/>
            </a:pPr>
            <a:endParaRPr lang="en-US" dirty="0"/>
          </a:p>
          <a:p>
            <a:pPr marL="342900" indent="-342900">
              <a:buFont typeface="Arial" pitchFamily="34" charset="0"/>
              <a:buChar char="•"/>
            </a:pPr>
            <a:endParaRPr lang="en-US" dirty="0" smtClean="0"/>
          </a:p>
          <a:p>
            <a:pPr marL="342900" indent="-342900">
              <a:buFont typeface="Arial" pitchFamily="34" charset="0"/>
              <a:buChar char="•"/>
            </a:pPr>
            <a:endParaRPr lang="en-US" dirty="0" smtClean="0"/>
          </a:p>
          <a:p>
            <a:endParaRPr lang="en-US" dirty="0" smtClean="0"/>
          </a:p>
          <a:p>
            <a:pPr>
              <a:buFontTx/>
              <a:buChar char="-"/>
            </a:pPr>
            <a:endParaRPr lang="en-IN" dirty="0"/>
          </a:p>
        </p:txBody>
      </p:sp>
      <p:sp>
        <p:nvSpPr>
          <p:cNvPr id="5" name="Rounded Rectangle 4"/>
          <p:cNvSpPr/>
          <p:nvPr/>
        </p:nvSpPr>
        <p:spPr>
          <a:xfrm>
            <a:off x="1828800" y="5575200"/>
            <a:ext cx="2671762" cy="928694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Brand Trust &amp; Credibility</a:t>
            </a:r>
            <a:endParaRPr lang="en-IN" dirty="0"/>
          </a:p>
        </p:txBody>
      </p:sp>
      <p:sp>
        <p:nvSpPr>
          <p:cNvPr id="6" name="Rounded Rectangle 5"/>
          <p:cNvSpPr/>
          <p:nvPr/>
        </p:nvSpPr>
        <p:spPr>
          <a:xfrm>
            <a:off x="4572000" y="5575200"/>
            <a:ext cx="2514600" cy="928694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Affordability</a:t>
            </a:r>
            <a:endParaRPr lang="en-IN" dirty="0"/>
          </a:p>
        </p:txBody>
      </p:sp>
      <p:sp>
        <p:nvSpPr>
          <p:cNvPr id="7" name="Down Arrow 6"/>
          <p:cNvSpPr/>
          <p:nvPr/>
        </p:nvSpPr>
        <p:spPr>
          <a:xfrm>
            <a:off x="3266501" y="4863353"/>
            <a:ext cx="2381264" cy="571504"/>
          </a:xfrm>
          <a:prstGeom prst="downArrow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Videocon’s Opportunity</a:t>
            </a:r>
            <a:endParaRPr lang="en-IN" sz="1400" dirty="0"/>
          </a:p>
        </p:txBody>
      </p:sp>
    </p:spTree>
    <p:extLst>
      <p:ext uri="{BB962C8B-B14F-4D97-AF65-F5344CB8AC3E}">
        <p14:creationId xmlns:p14="http://schemas.microsoft.com/office/powerpoint/2010/main" val="3389426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685800"/>
            <a:ext cx="9144000" cy="457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2400" b="1" dirty="0" smtClean="0">
                <a:solidFill>
                  <a:schemeClr val="bg1"/>
                </a:solidFill>
              </a:rPr>
              <a:t>Stylish Design - REF</a:t>
            </a:r>
            <a:endParaRPr lang="en-IN" sz="2400" b="1" dirty="0">
              <a:solidFill>
                <a:schemeClr val="bg1"/>
              </a:solidFill>
            </a:endParaRPr>
          </a:p>
        </p:txBody>
      </p:sp>
      <p:sp>
        <p:nvSpPr>
          <p:cNvPr id="10" name="TextBox 47"/>
          <p:cNvSpPr txBox="1">
            <a:spLocks noChangeArrowheads="1"/>
          </p:cNvSpPr>
          <p:nvPr/>
        </p:nvSpPr>
        <p:spPr bwMode="auto">
          <a:xfrm>
            <a:off x="7316308" y="7984257"/>
            <a:ext cx="1120283" cy="27373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9611" tIns="44806" rIns="89611" bIns="44806">
            <a:spAutoFit/>
          </a:bodyPr>
          <a:lstStyle/>
          <a:p>
            <a:r>
              <a:rPr lang="en-US" altLang="ko-KR" sz="4300" b="1" dirty="0">
                <a:solidFill>
                  <a:srgbClr val="0D55CC"/>
                </a:solidFill>
                <a:cs typeface="Arial" pitchFamily="34" charset="0"/>
              </a:rPr>
              <a:t>Stylish </a:t>
            </a:r>
          </a:p>
          <a:p>
            <a:r>
              <a:rPr lang="en-US" altLang="ko-KR" sz="4300" b="1" dirty="0">
                <a:solidFill>
                  <a:srgbClr val="0D55CC"/>
                </a:solidFill>
                <a:cs typeface="Arial" pitchFamily="34" charset="0"/>
              </a:rPr>
              <a:t>Design</a:t>
            </a:r>
          </a:p>
        </p:txBody>
      </p:sp>
      <p:sp>
        <p:nvSpPr>
          <p:cNvPr id="13" name="TextBox 47"/>
          <p:cNvSpPr txBox="1">
            <a:spLocks noChangeArrowheads="1"/>
          </p:cNvSpPr>
          <p:nvPr/>
        </p:nvSpPr>
        <p:spPr bwMode="auto">
          <a:xfrm>
            <a:off x="6187843" y="3027237"/>
            <a:ext cx="2400607" cy="1417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9611" tIns="44806" rIns="89611" bIns="44806">
            <a:spAutoFit/>
          </a:bodyPr>
          <a:lstStyle/>
          <a:p>
            <a:r>
              <a:rPr lang="en-US" altLang="ko-KR" sz="4300" b="1" u="sng" dirty="0">
                <a:solidFill>
                  <a:srgbClr val="0D55CC"/>
                </a:solidFill>
                <a:cs typeface="Arial" pitchFamily="34" charset="0"/>
              </a:rPr>
              <a:t>Stylish </a:t>
            </a:r>
          </a:p>
          <a:p>
            <a:r>
              <a:rPr lang="en-US" altLang="ko-KR" sz="4300" b="1" u="sng" dirty="0">
                <a:solidFill>
                  <a:srgbClr val="0D55CC"/>
                </a:solidFill>
                <a:cs typeface="Arial" pitchFamily="34" charset="0"/>
              </a:rPr>
              <a:t>Design</a:t>
            </a:r>
          </a:p>
        </p:txBody>
      </p:sp>
      <p:sp>
        <p:nvSpPr>
          <p:cNvPr id="15" name="Rectangle 65"/>
          <p:cNvSpPr>
            <a:spLocks noChangeArrowheads="1"/>
          </p:cNvSpPr>
          <p:nvPr/>
        </p:nvSpPr>
        <p:spPr bwMode="auto">
          <a:xfrm>
            <a:off x="6248400" y="4738130"/>
            <a:ext cx="2436391" cy="649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9611" tIns="44806" rIns="89611" bIns="44806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ko-KR" b="1" dirty="0" smtClean="0">
                <a:solidFill>
                  <a:srgbClr val="0D55CC"/>
                </a:solidFill>
                <a:cs typeface="Arial" pitchFamily="34" charset="0"/>
              </a:rPr>
              <a:t>Painted/ PCM Finish</a:t>
            </a:r>
            <a:endParaRPr lang="ko-KR" altLang="en-US" b="1" dirty="0">
              <a:solidFill>
                <a:srgbClr val="0D55CC"/>
              </a:solidFill>
              <a:cs typeface="Arial" pitchFamily="34" charset="0"/>
            </a:endParaRPr>
          </a:p>
          <a:p>
            <a:pPr>
              <a:lnSpc>
                <a:spcPct val="80000"/>
              </a:lnSpc>
              <a:buFontTx/>
              <a:buChar char="-"/>
            </a:pPr>
            <a:endParaRPr lang="en-US" altLang="ko-KR" b="1" dirty="0">
              <a:solidFill>
                <a:srgbClr val="0D55CC"/>
              </a:solidFill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10000" y="1676400"/>
            <a:ext cx="2181431" cy="49403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3800" y="2133600"/>
            <a:ext cx="3487716" cy="377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6265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08733" y="105991"/>
            <a:ext cx="540533" cy="369332"/>
          </a:xfrm>
          <a:prstGeom prst="rect">
            <a:avLst/>
          </a:prstGeom>
          <a:solidFill>
            <a:srgbClr val="FFC0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tx1"/>
                </a:solidFill>
              </a:rPr>
              <a:t>LED</a:t>
            </a:r>
            <a:endParaRPr lang="en-IN" b="1" dirty="0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5310188" y="1143000"/>
            <a:ext cx="3376612" cy="38100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  <a:prstDash val="soli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>
              <a:spcBef>
                <a:spcPct val="50000"/>
              </a:spcBef>
              <a:buFont typeface="Arial" charset="0"/>
              <a:buChar char="•"/>
              <a:defRPr/>
            </a:pPr>
            <a:endParaRPr lang="en-US" sz="1600" b="1" dirty="0">
              <a:solidFill>
                <a:srgbClr val="000000"/>
              </a:solidFill>
              <a:cs typeface="Arial" charset="0"/>
            </a:endParaRPr>
          </a:p>
          <a:p>
            <a:pPr>
              <a:spcBef>
                <a:spcPct val="50000"/>
              </a:spcBef>
              <a:buFont typeface="Arial" charset="0"/>
              <a:buChar char="•"/>
              <a:defRPr/>
            </a:pPr>
            <a:r>
              <a:rPr lang="en-US" sz="1600" b="1" dirty="0">
                <a:solidFill>
                  <a:srgbClr val="000000"/>
                </a:solidFill>
                <a:cs typeface="Arial" charset="0"/>
              </a:rPr>
              <a:t>  FULL HD </a:t>
            </a:r>
          </a:p>
          <a:p>
            <a:pPr>
              <a:spcBef>
                <a:spcPct val="50000"/>
              </a:spcBef>
              <a:buFont typeface="Arial" charset="0"/>
              <a:buChar char="•"/>
              <a:defRPr/>
            </a:pPr>
            <a:r>
              <a:rPr lang="en-US" sz="1600" b="1" dirty="0">
                <a:solidFill>
                  <a:srgbClr val="000000"/>
                </a:solidFill>
                <a:cs typeface="Arial" charset="0"/>
              </a:rPr>
              <a:t> </a:t>
            </a:r>
            <a:r>
              <a:rPr lang="en-US" sz="1600" b="1" dirty="0" smtClean="0">
                <a:solidFill>
                  <a:srgbClr val="000000"/>
                </a:solidFill>
                <a:cs typeface="Arial" charset="0"/>
              </a:rPr>
              <a:t> MEGA </a:t>
            </a:r>
            <a:r>
              <a:rPr lang="en-US" sz="1600" b="1" dirty="0">
                <a:solidFill>
                  <a:srgbClr val="000000"/>
                </a:solidFill>
                <a:cs typeface="Arial" charset="0"/>
              </a:rPr>
              <a:t>CONTRAST</a:t>
            </a:r>
          </a:p>
          <a:p>
            <a:pPr fontAlgn="auto">
              <a:spcBef>
                <a:spcPct val="5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600" b="1" dirty="0">
                <a:solidFill>
                  <a:srgbClr val="000000"/>
                </a:solidFill>
                <a:cs typeface="Arial" charset="0"/>
              </a:rPr>
              <a:t>  </a:t>
            </a:r>
            <a:r>
              <a:rPr lang="en-US" sz="1600" b="1" cap="all" dirty="0">
                <a:solidFill>
                  <a:prstClr val="black"/>
                </a:solidFill>
              </a:rPr>
              <a:t>16.7 MILLION DISPLAY Colors</a:t>
            </a:r>
          </a:p>
          <a:p>
            <a:pPr>
              <a:spcBef>
                <a:spcPct val="50000"/>
              </a:spcBef>
              <a:buFont typeface="Arial" charset="0"/>
              <a:buChar char="•"/>
              <a:defRPr/>
            </a:pPr>
            <a:r>
              <a:rPr lang="en-US" sz="1600" b="1" dirty="0" smtClean="0">
                <a:solidFill>
                  <a:srgbClr val="000000"/>
                </a:solidFill>
                <a:cs typeface="Arial" charset="0"/>
              </a:rPr>
              <a:t>  </a:t>
            </a:r>
            <a:r>
              <a:rPr lang="en-US" sz="1600" b="1" dirty="0">
                <a:solidFill>
                  <a:srgbClr val="000000"/>
                </a:solidFill>
                <a:cs typeface="Arial" charset="0"/>
              </a:rPr>
              <a:t>2X HDMI </a:t>
            </a:r>
          </a:p>
          <a:p>
            <a:pPr>
              <a:spcBef>
                <a:spcPct val="50000"/>
              </a:spcBef>
              <a:buFont typeface="Arial" charset="0"/>
              <a:buChar char="•"/>
              <a:defRPr/>
            </a:pPr>
            <a:r>
              <a:rPr lang="en-US" sz="1600" b="1" dirty="0">
                <a:solidFill>
                  <a:srgbClr val="000000"/>
                </a:solidFill>
                <a:cs typeface="Arial" charset="0"/>
              </a:rPr>
              <a:t>  1XUSB 2.0(MOVIE,JPEG,MP3) </a:t>
            </a:r>
          </a:p>
          <a:p>
            <a:pPr>
              <a:spcBef>
                <a:spcPct val="50000"/>
              </a:spcBef>
              <a:buFont typeface="Arial" charset="0"/>
              <a:buChar char="•"/>
              <a:defRPr/>
            </a:pPr>
            <a:r>
              <a:rPr lang="en-US" sz="1600" b="1" dirty="0">
                <a:solidFill>
                  <a:srgbClr val="000000"/>
                </a:solidFill>
                <a:cs typeface="Arial" charset="0"/>
              </a:rPr>
              <a:t>  5 BAND EQUALIZER</a:t>
            </a:r>
          </a:p>
          <a:p>
            <a:pPr>
              <a:spcBef>
                <a:spcPct val="50000"/>
              </a:spcBef>
              <a:buFont typeface="Arial" charset="0"/>
              <a:buChar char="•"/>
              <a:defRPr/>
            </a:pPr>
            <a:r>
              <a:rPr lang="en-US" sz="1600" b="1" dirty="0">
                <a:solidFill>
                  <a:srgbClr val="000000"/>
                </a:solidFill>
                <a:cs typeface="Arial" charset="0"/>
              </a:rPr>
              <a:t>  BASS/TREBLE</a:t>
            </a:r>
          </a:p>
          <a:p>
            <a:pPr>
              <a:spcBef>
                <a:spcPts val="50"/>
              </a:spcBef>
              <a:defRPr/>
            </a:pPr>
            <a:endParaRPr lang="en-US" sz="1600" b="1" dirty="0">
              <a:solidFill>
                <a:srgbClr val="000000"/>
              </a:solidFill>
              <a:cs typeface="Arial" charset="0"/>
            </a:endParaRPr>
          </a:p>
          <a:p>
            <a:pPr>
              <a:spcBef>
                <a:spcPct val="50000"/>
              </a:spcBef>
              <a:defRPr/>
            </a:pPr>
            <a:r>
              <a:rPr lang="en-US" sz="1600" b="1" dirty="0">
                <a:solidFill>
                  <a:srgbClr val="000000"/>
                </a:solidFill>
                <a:cs typeface="Arial" charset="0"/>
              </a:rPr>
              <a:t>                                                                                                                                                               </a:t>
            </a:r>
          </a:p>
          <a:p>
            <a:pPr>
              <a:buFont typeface="Arial" charset="0"/>
              <a:buChar char="•"/>
              <a:defRPr/>
            </a:pPr>
            <a:endParaRPr lang="en-US" sz="1600" b="1" dirty="0">
              <a:solidFill>
                <a:srgbClr val="000000"/>
              </a:solidFill>
              <a:cs typeface="Arial" charset="0"/>
            </a:endParaRPr>
          </a:p>
          <a:p>
            <a:pPr>
              <a:buFont typeface="Arial" charset="0"/>
              <a:buChar char="•"/>
              <a:defRPr/>
            </a:pPr>
            <a:endParaRPr lang="en-US" sz="1600" b="1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304800" y="685800"/>
            <a:ext cx="2438400" cy="3810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ctr"/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IVD40FZ-A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762000" y="4800600"/>
            <a:ext cx="3886200" cy="1828800"/>
          </a:xfrm>
          <a:prstGeom prst="roundRect">
            <a:avLst/>
          </a:prstGeom>
          <a:noFill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" name="Rounded Rectangle 15"/>
          <p:cNvSpPr/>
          <p:nvPr/>
        </p:nvSpPr>
        <p:spPr>
          <a:xfrm>
            <a:off x="914400" y="5105400"/>
            <a:ext cx="1371600" cy="3810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schemeClr val="tx1"/>
                </a:solidFill>
              </a:rPr>
              <a:t>SCREEN SIZE   :  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2133600" y="5105400"/>
            <a:ext cx="1371600" cy="3810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schemeClr val="tx1"/>
                </a:solidFill>
              </a:rPr>
              <a:t>4</a:t>
            </a:r>
            <a:r>
              <a:rPr lang="en-US" sz="1400" b="1" dirty="0" smtClean="0">
                <a:solidFill>
                  <a:schemeClr val="tx1"/>
                </a:solidFill>
              </a:rPr>
              <a:t>0”  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914400" y="5562600"/>
            <a:ext cx="1371600" cy="3810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schemeClr val="tx1"/>
                </a:solidFill>
              </a:rPr>
              <a:t>RESOLUTION   :  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2438400" y="5562600"/>
            <a:ext cx="1371600" cy="3810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schemeClr val="tx1"/>
                </a:solidFill>
              </a:rPr>
              <a:t>1920 x 1080  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762000" y="6019800"/>
            <a:ext cx="1524000" cy="3810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schemeClr val="tx1"/>
                </a:solidFill>
              </a:rPr>
              <a:t>POWER SUPPLY  :  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2514600" y="6019800"/>
            <a:ext cx="1371600" cy="3810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schemeClr val="tx1"/>
                </a:solidFill>
              </a:rPr>
              <a:t>230V / 50Hz AC  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6096000" y="5715000"/>
            <a:ext cx="838200" cy="685800"/>
          </a:xfrm>
          <a:prstGeom prst="roundRect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3" name="Rounded Rectangle 22"/>
          <p:cNvSpPr/>
          <p:nvPr/>
        </p:nvSpPr>
        <p:spPr>
          <a:xfrm>
            <a:off x="5715000" y="6477000"/>
            <a:ext cx="1600200" cy="2286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 smtClean="0">
                <a:solidFill>
                  <a:schemeClr val="tx1"/>
                </a:solidFill>
              </a:rPr>
              <a:t>H &amp; C Glossy black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5715000" y="5410200"/>
            <a:ext cx="1524000" cy="2286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schemeClr val="tx1"/>
                </a:solidFill>
              </a:rPr>
              <a:t>Finish/Looks</a:t>
            </a:r>
          </a:p>
        </p:txBody>
      </p:sp>
      <p:pic>
        <p:nvPicPr>
          <p:cNvPr id="25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114800" y="76200"/>
            <a:ext cx="16002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6"/>
          <a:stretch/>
        </p:blipFill>
        <p:spPr>
          <a:xfrm>
            <a:off x="108733" y="1163320"/>
            <a:ext cx="5089220" cy="3383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0228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08733" y="105991"/>
            <a:ext cx="540533" cy="369332"/>
          </a:xfrm>
          <a:prstGeom prst="rect">
            <a:avLst/>
          </a:prstGeom>
          <a:solidFill>
            <a:srgbClr val="FFC0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tx1"/>
                </a:solidFill>
              </a:rPr>
              <a:t>LED</a:t>
            </a:r>
            <a:endParaRPr lang="en-IN" b="1" dirty="0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5364163" y="1119188"/>
            <a:ext cx="3733800" cy="4062412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  <a:prstDash val="soli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fontAlgn="auto">
              <a:spcBef>
                <a:spcPct val="5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1600" b="1" cap="all" dirty="0">
              <a:solidFill>
                <a:prstClr val="black"/>
              </a:solidFill>
            </a:endParaRPr>
          </a:p>
          <a:p>
            <a:pPr fontAlgn="auto">
              <a:spcBef>
                <a:spcPct val="5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600" b="1" cap="all" dirty="0">
                <a:solidFill>
                  <a:prstClr val="black"/>
                </a:solidFill>
              </a:rPr>
              <a:t> HD READY</a:t>
            </a:r>
          </a:p>
          <a:p>
            <a:pPr fontAlgn="auto">
              <a:spcBef>
                <a:spcPct val="5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600" b="1" cap="all" dirty="0">
                <a:solidFill>
                  <a:prstClr val="black"/>
                </a:solidFill>
              </a:rPr>
              <a:t> </a:t>
            </a:r>
            <a:r>
              <a:rPr lang="en-US" sz="1600" b="1" dirty="0">
                <a:solidFill>
                  <a:srgbClr val="000000"/>
                </a:solidFill>
                <a:cs typeface="Arial" charset="0"/>
              </a:rPr>
              <a:t>MEGA</a:t>
            </a:r>
            <a:r>
              <a:rPr lang="en-US" sz="1600" b="1" cap="all" dirty="0" smtClean="0">
                <a:solidFill>
                  <a:prstClr val="black"/>
                </a:solidFill>
              </a:rPr>
              <a:t> </a:t>
            </a:r>
            <a:r>
              <a:rPr lang="en-US" sz="1600" b="1" cap="all" dirty="0">
                <a:solidFill>
                  <a:prstClr val="black"/>
                </a:solidFill>
              </a:rPr>
              <a:t>contrast</a:t>
            </a:r>
          </a:p>
          <a:p>
            <a:pPr fontAlgn="auto">
              <a:spcBef>
                <a:spcPct val="5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600" b="1" cap="all" dirty="0">
                <a:solidFill>
                  <a:prstClr val="black"/>
                </a:solidFill>
              </a:rPr>
              <a:t> 16.7 MILLION DISPLAY Colors</a:t>
            </a:r>
          </a:p>
          <a:p>
            <a:pPr fontAlgn="auto">
              <a:spcBef>
                <a:spcPct val="5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600" b="1" cap="all" dirty="0">
                <a:solidFill>
                  <a:prstClr val="black"/>
                </a:solidFill>
              </a:rPr>
              <a:t> 1x HDMI Ver1.4</a:t>
            </a:r>
          </a:p>
          <a:p>
            <a:pPr fontAlgn="auto">
              <a:spcBef>
                <a:spcPct val="5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600" b="1" cap="all" dirty="0">
                <a:solidFill>
                  <a:prstClr val="black"/>
                </a:solidFill>
              </a:rPr>
              <a:t> smart connect (hdmi-cec)</a:t>
            </a:r>
          </a:p>
          <a:p>
            <a:pPr fontAlgn="auto">
              <a:spcBef>
                <a:spcPct val="5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600" b="1" cap="all" dirty="0">
                <a:solidFill>
                  <a:prstClr val="black"/>
                </a:solidFill>
              </a:rPr>
              <a:t> 1XUSB 2.0(MOVIE,Jpeg,MP3) </a:t>
            </a:r>
          </a:p>
          <a:p>
            <a:pPr fontAlgn="auto">
              <a:spcBef>
                <a:spcPct val="5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600" b="1" cap="all" dirty="0">
                <a:solidFill>
                  <a:prstClr val="black"/>
                </a:solidFill>
              </a:rPr>
              <a:t> ENERGY METER</a:t>
            </a:r>
          </a:p>
          <a:p>
            <a:pPr fontAlgn="auto">
              <a:spcBef>
                <a:spcPct val="5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600" b="1" cap="all" dirty="0">
                <a:solidFill>
                  <a:prstClr val="black"/>
                </a:solidFill>
              </a:rPr>
              <a:t> Family favorite </a:t>
            </a:r>
          </a:p>
          <a:p>
            <a:pPr fontAlgn="auto">
              <a:spcBef>
                <a:spcPct val="5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600" b="1" cap="all" dirty="0">
                <a:solidFill>
                  <a:prstClr val="black"/>
                </a:solidFill>
              </a:rPr>
              <a:t> Eco logic</a:t>
            </a:r>
          </a:p>
          <a:p>
            <a:pPr fontAlgn="auto">
              <a:spcBef>
                <a:spcPts val="50"/>
              </a:spcBef>
              <a:spcAft>
                <a:spcPts val="0"/>
              </a:spcAft>
              <a:defRPr/>
            </a:pPr>
            <a:endParaRPr lang="en-US" sz="1600" b="1" cap="all" dirty="0">
              <a:solidFill>
                <a:prstClr val="black"/>
              </a:solidFill>
            </a:endParaRPr>
          </a:p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600" b="1" cap="all" dirty="0">
                <a:solidFill>
                  <a:prstClr val="black"/>
                </a:solidFill>
              </a:rPr>
              <a:t>                                                                                                                                                            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1600" b="1" dirty="0"/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1600" b="1" dirty="0"/>
          </a:p>
        </p:txBody>
      </p:sp>
      <p:sp>
        <p:nvSpPr>
          <p:cNvPr id="12" name="Rounded Rectangle 11"/>
          <p:cNvSpPr/>
          <p:nvPr/>
        </p:nvSpPr>
        <p:spPr>
          <a:xfrm>
            <a:off x="304800" y="533400"/>
            <a:ext cx="2438400" cy="3810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ctr"/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IVC32F2-A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762000" y="4876800"/>
            <a:ext cx="3886200" cy="1828800"/>
          </a:xfrm>
          <a:prstGeom prst="roundRect">
            <a:avLst/>
          </a:prstGeom>
          <a:noFill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Rounded Rectangle 13"/>
          <p:cNvSpPr/>
          <p:nvPr/>
        </p:nvSpPr>
        <p:spPr>
          <a:xfrm>
            <a:off x="914400" y="5181600"/>
            <a:ext cx="1371600" cy="3810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schemeClr val="tx1"/>
                </a:solidFill>
              </a:rPr>
              <a:t>SCREEN SIZE   :  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2133600" y="5181600"/>
            <a:ext cx="1371600" cy="3810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 smtClean="0">
                <a:solidFill>
                  <a:schemeClr val="tx1"/>
                </a:solidFill>
              </a:rPr>
              <a:t>32”  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914400" y="5638800"/>
            <a:ext cx="1371600" cy="3810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schemeClr val="tx1"/>
                </a:solidFill>
              </a:rPr>
              <a:t>RESOLUTION   :  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2438400" y="5638800"/>
            <a:ext cx="1371600" cy="3810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 smtClean="0">
                <a:solidFill>
                  <a:schemeClr val="tx1"/>
                </a:solidFill>
              </a:rPr>
              <a:t>1366 </a:t>
            </a:r>
            <a:r>
              <a:rPr lang="en-US" sz="1400" b="1" dirty="0">
                <a:solidFill>
                  <a:schemeClr val="tx1"/>
                </a:solidFill>
              </a:rPr>
              <a:t>x </a:t>
            </a:r>
            <a:r>
              <a:rPr lang="en-US" sz="1400" b="1" dirty="0" smtClean="0">
                <a:solidFill>
                  <a:schemeClr val="tx1"/>
                </a:solidFill>
              </a:rPr>
              <a:t>768  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762000" y="6096000"/>
            <a:ext cx="1524000" cy="3810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schemeClr val="tx1"/>
                </a:solidFill>
              </a:rPr>
              <a:t>POWER SUPPLY  :  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2514600" y="6096000"/>
            <a:ext cx="1371600" cy="3810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schemeClr val="tx1"/>
                </a:solidFill>
              </a:rPr>
              <a:t>230V / 50Hz AC  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6096000" y="5791200"/>
            <a:ext cx="838200" cy="685800"/>
          </a:xfrm>
          <a:prstGeom prst="roundRect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1" name="Rounded Rectangle 20"/>
          <p:cNvSpPr/>
          <p:nvPr/>
        </p:nvSpPr>
        <p:spPr>
          <a:xfrm>
            <a:off x="5715000" y="6553200"/>
            <a:ext cx="1600200" cy="2286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 smtClean="0">
                <a:solidFill>
                  <a:schemeClr val="tx1"/>
                </a:solidFill>
              </a:rPr>
              <a:t>H &amp; C Glossy black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5715000" y="5486400"/>
            <a:ext cx="1524000" cy="2286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schemeClr val="tx1"/>
                </a:solidFill>
              </a:rPr>
              <a:t>Finish/Looks</a:t>
            </a:r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114800" y="76200"/>
            <a:ext cx="16002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84"/>
          <a:stretch/>
        </p:blipFill>
        <p:spPr>
          <a:xfrm>
            <a:off x="83333" y="1066799"/>
            <a:ext cx="4997306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0328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288" y="1237323"/>
            <a:ext cx="4840483" cy="36576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08733" y="105991"/>
            <a:ext cx="540533" cy="369332"/>
          </a:xfrm>
          <a:prstGeom prst="rect">
            <a:avLst/>
          </a:prstGeom>
          <a:solidFill>
            <a:srgbClr val="FFC0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tx1"/>
                </a:solidFill>
              </a:rPr>
              <a:t>LED</a:t>
            </a:r>
            <a:endParaRPr lang="en-IN" b="1" dirty="0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5364163" y="914400"/>
            <a:ext cx="3733800" cy="4062412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  <a:prstDash val="soli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fontAlgn="auto">
              <a:spcBef>
                <a:spcPct val="5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1600" b="1" cap="all" dirty="0">
              <a:solidFill>
                <a:prstClr val="black"/>
              </a:solidFill>
            </a:endParaRPr>
          </a:p>
          <a:p>
            <a:pPr fontAlgn="auto">
              <a:spcBef>
                <a:spcPct val="5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600" b="1" cap="all" dirty="0">
                <a:solidFill>
                  <a:prstClr val="black"/>
                </a:solidFill>
              </a:rPr>
              <a:t> </a:t>
            </a:r>
            <a:r>
              <a:rPr lang="en-US" sz="1600" b="1" cap="all" dirty="0" smtClean="0">
                <a:solidFill>
                  <a:prstClr val="black"/>
                </a:solidFill>
              </a:rPr>
              <a:t>FULL HD</a:t>
            </a:r>
            <a:endParaRPr lang="en-US" sz="1600" b="1" cap="all" dirty="0">
              <a:solidFill>
                <a:prstClr val="black"/>
              </a:solidFill>
            </a:endParaRPr>
          </a:p>
          <a:p>
            <a:pPr fontAlgn="auto">
              <a:spcBef>
                <a:spcPct val="5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600" b="1" cap="all" dirty="0">
                <a:solidFill>
                  <a:prstClr val="black"/>
                </a:solidFill>
              </a:rPr>
              <a:t> </a:t>
            </a:r>
            <a:r>
              <a:rPr lang="en-US" sz="1600" b="1" dirty="0">
                <a:solidFill>
                  <a:srgbClr val="000000"/>
                </a:solidFill>
                <a:cs typeface="Arial" charset="0"/>
              </a:rPr>
              <a:t>MEGA</a:t>
            </a:r>
            <a:r>
              <a:rPr lang="en-US" sz="1600" b="1" cap="all" dirty="0" smtClean="0">
                <a:solidFill>
                  <a:prstClr val="black"/>
                </a:solidFill>
              </a:rPr>
              <a:t> </a:t>
            </a:r>
            <a:r>
              <a:rPr lang="en-US" sz="1600" b="1" cap="all" dirty="0">
                <a:solidFill>
                  <a:prstClr val="black"/>
                </a:solidFill>
              </a:rPr>
              <a:t>contrast</a:t>
            </a:r>
          </a:p>
          <a:p>
            <a:pPr fontAlgn="auto">
              <a:spcBef>
                <a:spcPct val="5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600" b="1" cap="all" dirty="0">
                <a:solidFill>
                  <a:prstClr val="black"/>
                </a:solidFill>
              </a:rPr>
              <a:t> 16.7 MILLION DISPLAY Colors</a:t>
            </a:r>
          </a:p>
          <a:p>
            <a:pPr fontAlgn="auto">
              <a:spcBef>
                <a:spcPct val="5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600" b="1" cap="all" dirty="0" smtClean="0">
                <a:solidFill>
                  <a:prstClr val="black"/>
                </a:solidFill>
              </a:rPr>
              <a:t> </a:t>
            </a:r>
            <a:r>
              <a:rPr lang="en-US" sz="1600" b="1" cap="all" dirty="0">
                <a:solidFill>
                  <a:prstClr val="black"/>
                </a:solidFill>
              </a:rPr>
              <a:t>1x HDMI Ver1.4</a:t>
            </a:r>
          </a:p>
          <a:p>
            <a:pPr fontAlgn="auto">
              <a:spcBef>
                <a:spcPct val="5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600" b="1" cap="all" dirty="0">
                <a:solidFill>
                  <a:prstClr val="black"/>
                </a:solidFill>
              </a:rPr>
              <a:t> smart connect (hdmi-cec)</a:t>
            </a:r>
          </a:p>
          <a:p>
            <a:pPr fontAlgn="auto">
              <a:spcBef>
                <a:spcPct val="5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600" b="1" cap="all" dirty="0">
                <a:solidFill>
                  <a:prstClr val="black"/>
                </a:solidFill>
              </a:rPr>
              <a:t> 1XUSB 2.0(MOVIE,Jpeg,MP3) </a:t>
            </a:r>
          </a:p>
          <a:p>
            <a:pPr fontAlgn="auto">
              <a:spcBef>
                <a:spcPct val="5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600" b="1" cap="all" dirty="0">
                <a:solidFill>
                  <a:prstClr val="black"/>
                </a:solidFill>
              </a:rPr>
              <a:t> ENERGY METER</a:t>
            </a:r>
          </a:p>
          <a:p>
            <a:pPr fontAlgn="auto">
              <a:spcBef>
                <a:spcPct val="5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600" b="1" cap="all" dirty="0">
                <a:solidFill>
                  <a:prstClr val="black"/>
                </a:solidFill>
              </a:rPr>
              <a:t> Family favorite </a:t>
            </a:r>
          </a:p>
          <a:p>
            <a:pPr fontAlgn="auto">
              <a:spcBef>
                <a:spcPct val="5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600" b="1" cap="all" dirty="0">
                <a:solidFill>
                  <a:prstClr val="black"/>
                </a:solidFill>
              </a:rPr>
              <a:t> Eco logic</a:t>
            </a:r>
          </a:p>
          <a:p>
            <a:pPr fontAlgn="auto">
              <a:spcBef>
                <a:spcPts val="50"/>
              </a:spcBef>
              <a:spcAft>
                <a:spcPts val="0"/>
              </a:spcAft>
              <a:defRPr/>
            </a:pPr>
            <a:endParaRPr lang="en-US" sz="1600" b="1" cap="all" dirty="0">
              <a:solidFill>
                <a:prstClr val="black"/>
              </a:solidFill>
            </a:endParaRPr>
          </a:p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600" b="1" cap="all" dirty="0">
                <a:solidFill>
                  <a:prstClr val="black"/>
                </a:solidFill>
              </a:rPr>
              <a:t>                                                                                                                                                            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1600" b="1" dirty="0"/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1600" b="1" dirty="0"/>
          </a:p>
        </p:txBody>
      </p:sp>
      <p:sp>
        <p:nvSpPr>
          <p:cNvPr id="12" name="Rounded Rectangle 11"/>
          <p:cNvSpPr/>
          <p:nvPr/>
        </p:nvSpPr>
        <p:spPr>
          <a:xfrm>
            <a:off x="304800" y="685800"/>
            <a:ext cx="2438400" cy="3810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ctr"/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IVC24F2-A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762000" y="4876800"/>
            <a:ext cx="3886200" cy="1828800"/>
          </a:xfrm>
          <a:prstGeom prst="roundRect">
            <a:avLst/>
          </a:prstGeom>
          <a:noFill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Rounded Rectangle 16"/>
          <p:cNvSpPr/>
          <p:nvPr/>
        </p:nvSpPr>
        <p:spPr>
          <a:xfrm>
            <a:off x="914400" y="5181600"/>
            <a:ext cx="1371600" cy="3810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schemeClr val="tx1"/>
                </a:solidFill>
              </a:rPr>
              <a:t>SCREEN SIZE   :  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2133600" y="5181600"/>
            <a:ext cx="1371600" cy="3810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 smtClean="0">
                <a:solidFill>
                  <a:schemeClr val="tx1"/>
                </a:solidFill>
              </a:rPr>
              <a:t>24”  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914400" y="5638800"/>
            <a:ext cx="1371600" cy="3810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schemeClr val="tx1"/>
                </a:solidFill>
              </a:rPr>
              <a:t>RESOLUTION   :  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762000" y="6096000"/>
            <a:ext cx="1524000" cy="3810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schemeClr val="tx1"/>
                </a:solidFill>
              </a:rPr>
              <a:t>POWER SUPPLY  :  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2514600" y="6096000"/>
            <a:ext cx="1371600" cy="3810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schemeClr val="tx1"/>
                </a:solidFill>
              </a:rPr>
              <a:t>230V / 50Hz AC  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6096000" y="5791200"/>
            <a:ext cx="838200" cy="685800"/>
          </a:xfrm>
          <a:prstGeom prst="roundRect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4" name="Rounded Rectangle 23"/>
          <p:cNvSpPr/>
          <p:nvPr/>
        </p:nvSpPr>
        <p:spPr>
          <a:xfrm>
            <a:off x="5715000" y="6553200"/>
            <a:ext cx="1600200" cy="2286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 smtClean="0">
                <a:solidFill>
                  <a:schemeClr val="tx1"/>
                </a:solidFill>
              </a:rPr>
              <a:t>H &amp; C Glossy black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5715000" y="5486400"/>
            <a:ext cx="1524000" cy="2286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schemeClr val="tx1"/>
                </a:solidFill>
              </a:rPr>
              <a:t>Finish/Looks</a:t>
            </a:r>
          </a:p>
        </p:txBody>
      </p:sp>
      <p:pic>
        <p:nvPicPr>
          <p:cNvPr id="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114800" y="76200"/>
            <a:ext cx="16002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" name="Rounded Rectangle 26"/>
          <p:cNvSpPr/>
          <p:nvPr/>
        </p:nvSpPr>
        <p:spPr>
          <a:xfrm>
            <a:off x="2438400" y="5638800"/>
            <a:ext cx="1371600" cy="3810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schemeClr val="tx1"/>
                </a:solidFill>
              </a:rPr>
              <a:t>1920 x 1080  </a:t>
            </a:r>
          </a:p>
        </p:txBody>
      </p:sp>
    </p:spTree>
    <p:extLst>
      <p:ext uri="{BB962C8B-B14F-4D97-AF65-F5344CB8AC3E}">
        <p14:creationId xmlns:p14="http://schemas.microsoft.com/office/powerpoint/2010/main" val="1848531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288" y="1237323"/>
            <a:ext cx="4840483" cy="36576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08733" y="105991"/>
            <a:ext cx="540533" cy="369332"/>
          </a:xfrm>
          <a:prstGeom prst="rect">
            <a:avLst/>
          </a:prstGeom>
          <a:solidFill>
            <a:srgbClr val="FFC0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tx1"/>
                </a:solidFill>
              </a:rPr>
              <a:t>LED</a:t>
            </a:r>
            <a:endParaRPr lang="en-IN" b="1" dirty="0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5364163" y="890588"/>
            <a:ext cx="3733800" cy="4062412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  <a:prstDash val="soli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fontAlgn="auto">
              <a:spcBef>
                <a:spcPct val="5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1600" b="1" cap="all" dirty="0">
              <a:solidFill>
                <a:prstClr val="black"/>
              </a:solidFill>
            </a:endParaRPr>
          </a:p>
          <a:p>
            <a:pPr fontAlgn="auto">
              <a:spcBef>
                <a:spcPct val="5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600" b="1" cap="all" dirty="0">
                <a:solidFill>
                  <a:prstClr val="black"/>
                </a:solidFill>
              </a:rPr>
              <a:t> </a:t>
            </a:r>
            <a:r>
              <a:rPr lang="en-US" sz="1600" b="1" cap="all" dirty="0" smtClean="0">
                <a:solidFill>
                  <a:prstClr val="black"/>
                </a:solidFill>
              </a:rPr>
              <a:t>FULL HD</a:t>
            </a:r>
            <a:endParaRPr lang="en-US" sz="1600" b="1" cap="all" dirty="0">
              <a:solidFill>
                <a:prstClr val="black"/>
              </a:solidFill>
            </a:endParaRPr>
          </a:p>
          <a:p>
            <a:pPr fontAlgn="auto">
              <a:spcBef>
                <a:spcPct val="5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600" b="1" cap="all" dirty="0">
                <a:solidFill>
                  <a:prstClr val="black"/>
                </a:solidFill>
              </a:rPr>
              <a:t> </a:t>
            </a:r>
            <a:r>
              <a:rPr lang="en-US" sz="1600" b="1" dirty="0">
                <a:solidFill>
                  <a:srgbClr val="000000"/>
                </a:solidFill>
                <a:cs typeface="Arial" charset="0"/>
              </a:rPr>
              <a:t>MEGA</a:t>
            </a:r>
            <a:r>
              <a:rPr lang="en-US" sz="1600" b="1" cap="all" dirty="0" smtClean="0">
                <a:solidFill>
                  <a:prstClr val="black"/>
                </a:solidFill>
              </a:rPr>
              <a:t> </a:t>
            </a:r>
            <a:r>
              <a:rPr lang="en-US" sz="1600" b="1" cap="all" dirty="0">
                <a:solidFill>
                  <a:prstClr val="black"/>
                </a:solidFill>
              </a:rPr>
              <a:t>contrast</a:t>
            </a:r>
          </a:p>
          <a:p>
            <a:pPr fontAlgn="auto">
              <a:spcBef>
                <a:spcPct val="5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600" b="1" cap="all" dirty="0">
                <a:solidFill>
                  <a:prstClr val="black"/>
                </a:solidFill>
              </a:rPr>
              <a:t> 16.7 MILLION DISPLAY Colors</a:t>
            </a:r>
          </a:p>
          <a:p>
            <a:pPr fontAlgn="auto">
              <a:spcBef>
                <a:spcPct val="5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600" b="1" cap="all" dirty="0" smtClean="0">
                <a:solidFill>
                  <a:prstClr val="black"/>
                </a:solidFill>
              </a:rPr>
              <a:t> </a:t>
            </a:r>
            <a:r>
              <a:rPr lang="en-US" sz="1600" b="1" cap="all" dirty="0">
                <a:solidFill>
                  <a:prstClr val="black"/>
                </a:solidFill>
              </a:rPr>
              <a:t>1x HDMI Ver1.4</a:t>
            </a:r>
          </a:p>
          <a:p>
            <a:pPr fontAlgn="auto">
              <a:spcBef>
                <a:spcPct val="5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600" b="1" cap="all" dirty="0">
                <a:solidFill>
                  <a:prstClr val="black"/>
                </a:solidFill>
              </a:rPr>
              <a:t> smart connect (hdmi-cec)</a:t>
            </a:r>
          </a:p>
          <a:p>
            <a:pPr fontAlgn="auto">
              <a:spcBef>
                <a:spcPct val="5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600" b="1" cap="all" dirty="0">
                <a:solidFill>
                  <a:prstClr val="black"/>
                </a:solidFill>
              </a:rPr>
              <a:t> 1XUSB 2.0(MOVIE,Jpeg,MP3) </a:t>
            </a:r>
          </a:p>
          <a:p>
            <a:pPr fontAlgn="auto">
              <a:spcBef>
                <a:spcPct val="5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600" b="1" cap="all" dirty="0">
                <a:solidFill>
                  <a:prstClr val="black"/>
                </a:solidFill>
              </a:rPr>
              <a:t> ENERGY METER</a:t>
            </a:r>
          </a:p>
          <a:p>
            <a:pPr fontAlgn="auto">
              <a:spcBef>
                <a:spcPct val="5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600" b="1" cap="all" dirty="0">
                <a:solidFill>
                  <a:prstClr val="black"/>
                </a:solidFill>
              </a:rPr>
              <a:t> Family favorite </a:t>
            </a:r>
          </a:p>
          <a:p>
            <a:pPr fontAlgn="auto">
              <a:spcBef>
                <a:spcPct val="5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600" b="1" cap="all" dirty="0">
                <a:solidFill>
                  <a:prstClr val="black"/>
                </a:solidFill>
              </a:rPr>
              <a:t> Eco logic</a:t>
            </a:r>
          </a:p>
          <a:p>
            <a:pPr fontAlgn="auto">
              <a:spcBef>
                <a:spcPts val="50"/>
              </a:spcBef>
              <a:spcAft>
                <a:spcPts val="0"/>
              </a:spcAft>
              <a:defRPr/>
            </a:pPr>
            <a:endParaRPr lang="en-US" sz="1600" b="1" cap="all" dirty="0">
              <a:solidFill>
                <a:prstClr val="black"/>
              </a:solidFill>
            </a:endParaRPr>
          </a:p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600" b="1" cap="all" dirty="0">
                <a:solidFill>
                  <a:prstClr val="black"/>
                </a:solidFill>
              </a:rPr>
              <a:t>                                                                                                                                                            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1600" b="1" dirty="0"/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1600" b="1" dirty="0"/>
          </a:p>
        </p:txBody>
      </p:sp>
      <p:sp>
        <p:nvSpPr>
          <p:cNvPr id="12" name="Rounded Rectangle 11"/>
          <p:cNvSpPr/>
          <p:nvPr/>
        </p:nvSpPr>
        <p:spPr>
          <a:xfrm>
            <a:off x="304800" y="685800"/>
            <a:ext cx="2438400" cy="3810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ctr"/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IVC22F2-A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762000" y="4876800"/>
            <a:ext cx="3886200" cy="1828800"/>
          </a:xfrm>
          <a:prstGeom prst="roundRect">
            <a:avLst/>
          </a:prstGeom>
          <a:noFill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Rounded Rectangle 16"/>
          <p:cNvSpPr/>
          <p:nvPr/>
        </p:nvSpPr>
        <p:spPr>
          <a:xfrm>
            <a:off x="914400" y="5181600"/>
            <a:ext cx="1371600" cy="3810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schemeClr val="tx1"/>
                </a:solidFill>
              </a:rPr>
              <a:t>SCREEN SIZE   :  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2133600" y="5181600"/>
            <a:ext cx="1371600" cy="3810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schemeClr val="tx1"/>
                </a:solidFill>
              </a:rPr>
              <a:t>2</a:t>
            </a:r>
            <a:r>
              <a:rPr lang="en-US" sz="1400" b="1" dirty="0" smtClean="0">
                <a:solidFill>
                  <a:schemeClr val="tx1"/>
                </a:solidFill>
              </a:rPr>
              <a:t>2”  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914400" y="5638800"/>
            <a:ext cx="1371600" cy="3810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schemeClr val="tx1"/>
                </a:solidFill>
              </a:rPr>
              <a:t>RESOLUTION   :  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762000" y="6096000"/>
            <a:ext cx="1524000" cy="3810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schemeClr val="tx1"/>
                </a:solidFill>
              </a:rPr>
              <a:t>POWER SUPPLY  :  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2514600" y="6096000"/>
            <a:ext cx="1371600" cy="3810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schemeClr val="tx1"/>
                </a:solidFill>
              </a:rPr>
              <a:t>230V / 50Hz AC  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6096000" y="5791200"/>
            <a:ext cx="838200" cy="685800"/>
          </a:xfrm>
          <a:prstGeom prst="roundRect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4" name="Rounded Rectangle 23"/>
          <p:cNvSpPr/>
          <p:nvPr/>
        </p:nvSpPr>
        <p:spPr>
          <a:xfrm>
            <a:off x="5715000" y="6553200"/>
            <a:ext cx="1600200" cy="2286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 smtClean="0">
                <a:solidFill>
                  <a:schemeClr val="tx1"/>
                </a:solidFill>
              </a:rPr>
              <a:t>H &amp; C Glossy black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5715000" y="5486400"/>
            <a:ext cx="1524000" cy="2286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schemeClr val="tx1"/>
                </a:solidFill>
              </a:rPr>
              <a:t>Finish/Looks</a:t>
            </a:r>
          </a:p>
        </p:txBody>
      </p:sp>
      <p:pic>
        <p:nvPicPr>
          <p:cNvPr id="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114800" y="76200"/>
            <a:ext cx="16002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" name="Rounded Rectangle 26"/>
          <p:cNvSpPr/>
          <p:nvPr/>
        </p:nvSpPr>
        <p:spPr>
          <a:xfrm>
            <a:off x="2438400" y="5638800"/>
            <a:ext cx="1371600" cy="3810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schemeClr val="tx1"/>
                </a:solidFill>
              </a:rPr>
              <a:t>1920 x 1080  </a:t>
            </a:r>
          </a:p>
        </p:txBody>
      </p:sp>
    </p:spTree>
    <p:extLst>
      <p:ext uri="{BB962C8B-B14F-4D97-AF65-F5344CB8AC3E}">
        <p14:creationId xmlns:p14="http://schemas.microsoft.com/office/powerpoint/2010/main" val="1976964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288" y="1237323"/>
            <a:ext cx="4840483" cy="36576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08733" y="105991"/>
            <a:ext cx="540533" cy="369332"/>
          </a:xfrm>
          <a:prstGeom prst="rect">
            <a:avLst/>
          </a:prstGeom>
          <a:solidFill>
            <a:srgbClr val="FFC0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tx1"/>
                </a:solidFill>
              </a:rPr>
              <a:t>LED</a:t>
            </a:r>
            <a:endParaRPr lang="en-IN" b="1" dirty="0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5364163" y="890588"/>
            <a:ext cx="3733800" cy="4062412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  <a:prstDash val="soli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fontAlgn="auto">
              <a:spcBef>
                <a:spcPct val="5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1600" b="1" cap="all" dirty="0">
              <a:solidFill>
                <a:prstClr val="black"/>
              </a:solidFill>
            </a:endParaRPr>
          </a:p>
          <a:p>
            <a:pPr fontAlgn="auto">
              <a:spcBef>
                <a:spcPct val="5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600" b="1" cap="all" dirty="0">
                <a:solidFill>
                  <a:prstClr val="black"/>
                </a:solidFill>
              </a:rPr>
              <a:t> </a:t>
            </a:r>
            <a:r>
              <a:rPr lang="en-US" sz="1600" b="1" cap="all" dirty="0" smtClean="0">
                <a:solidFill>
                  <a:prstClr val="black"/>
                </a:solidFill>
              </a:rPr>
              <a:t>HD +</a:t>
            </a:r>
            <a:endParaRPr lang="en-US" sz="1600" b="1" cap="all" dirty="0">
              <a:solidFill>
                <a:prstClr val="black"/>
              </a:solidFill>
            </a:endParaRPr>
          </a:p>
          <a:p>
            <a:pPr fontAlgn="auto">
              <a:spcBef>
                <a:spcPct val="5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600" b="1" cap="all" dirty="0">
                <a:solidFill>
                  <a:prstClr val="black"/>
                </a:solidFill>
              </a:rPr>
              <a:t> </a:t>
            </a:r>
            <a:r>
              <a:rPr lang="en-US" sz="1600" b="1" dirty="0">
                <a:solidFill>
                  <a:srgbClr val="000000"/>
                </a:solidFill>
                <a:cs typeface="Arial" charset="0"/>
              </a:rPr>
              <a:t>MEGA</a:t>
            </a:r>
            <a:r>
              <a:rPr lang="en-US" sz="1600" b="1" cap="all" dirty="0" smtClean="0">
                <a:solidFill>
                  <a:prstClr val="black"/>
                </a:solidFill>
              </a:rPr>
              <a:t> </a:t>
            </a:r>
            <a:r>
              <a:rPr lang="en-US" sz="1600" b="1" cap="all" dirty="0">
                <a:solidFill>
                  <a:prstClr val="black"/>
                </a:solidFill>
              </a:rPr>
              <a:t>contrast</a:t>
            </a:r>
          </a:p>
          <a:p>
            <a:pPr fontAlgn="auto">
              <a:spcBef>
                <a:spcPct val="5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600" b="1" cap="all" dirty="0">
                <a:solidFill>
                  <a:prstClr val="black"/>
                </a:solidFill>
              </a:rPr>
              <a:t> 16.7 MILLION DISPLAY Colors</a:t>
            </a:r>
          </a:p>
          <a:p>
            <a:pPr fontAlgn="auto">
              <a:spcBef>
                <a:spcPct val="5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600" b="1" cap="all" dirty="0" smtClean="0">
                <a:solidFill>
                  <a:prstClr val="black"/>
                </a:solidFill>
              </a:rPr>
              <a:t> </a:t>
            </a:r>
            <a:r>
              <a:rPr lang="en-US" sz="1600" b="1" cap="all" dirty="0">
                <a:solidFill>
                  <a:prstClr val="black"/>
                </a:solidFill>
              </a:rPr>
              <a:t>1x HDMI Ver1.4</a:t>
            </a:r>
          </a:p>
          <a:p>
            <a:pPr fontAlgn="auto">
              <a:spcBef>
                <a:spcPct val="5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600" b="1" cap="all" dirty="0">
                <a:solidFill>
                  <a:prstClr val="black"/>
                </a:solidFill>
              </a:rPr>
              <a:t> smart connect (hdmi-cec)</a:t>
            </a:r>
          </a:p>
          <a:p>
            <a:pPr fontAlgn="auto">
              <a:spcBef>
                <a:spcPct val="5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600" b="1" cap="all" dirty="0">
                <a:solidFill>
                  <a:prstClr val="black"/>
                </a:solidFill>
              </a:rPr>
              <a:t> 1XUSB 2.0(MOVIE,Jpeg,MP3) </a:t>
            </a:r>
          </a:p>
          <a:p>
            <a:pPr fontAlgn="auto">
              <a:spcBef>
                <a:spcPct val="5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600" b="1" cap="all" dirty="0">
                <a:solidFill>
                  <a:prstClr val="black"/>
                </a:solidFill>
              </a:rPr>
              <a:t> ENERGY METER</a:t>
            </a:r>
          </a:p>
          <a:p>
            <a:pPr fontAlgn="auto">
              <a:spcBef>
                <a:spcPct val="5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600" b="1" cap="all" dirty="0">
                <a:solidFill>
                  <a:prstClr val="black"/>
                </a:solidFill>
              </a:rPr>
              <a:t> Family favorite </a:t>
            </a:r>
          </a:p>
          <a:p>
            <a:pPr fontAlgn="auto">
              <a:spcBef>
                <a:spcPct val="5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600" b="1" cap="all" dirty="0">
                <a:solidFill>
                  <a:prstClr val="black"/>
                </a:solidFill>
              </a:rPr>
              <a:t> Eco logic</a:t>
            </a:r>
          </a:p>
          <a:p>
            <a:pPr fontAlgn="auto">
              <a:spcBef>
                <a:spcPts val="50"/>
              </a:spcBef>
              <a:spcAft>
                <a:spcPts val="0"/>
              </a:spcAft>
              <a:defRPr/>
            </a:pPr>
            <a:endParaRPr lang="en-US" sz="1600" b="1" cap="all" dirty="0">
              <a:solidFill>
                <a:prstClr val="black"/>
              </a:solidFill>
            </a:endParaRPr>
          </a:p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600" b="1" cap="all" dirty="0">
                <a:solidFill>
                  <a:prstClr val="black"/>
                </a:solidFill>
              </a:rPr>
              <a:t>                                                                                                                                                            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1600" b="1" dirty="0"/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1600" b="1" dirty="0"/>
          </a:p>
        </p:txBody>
      </p:sp>
      <p:sp>
        <p:nvSpPr>
          <p:cNvPr id="12" name="Rounded Rectangle 11"/>
          <p:cNvSpPr/>
          <p:nvPr/>
        </p:nvSpPr>
        <p:spPr>
          <a:xfrm>
            <a:off x="304800" y="685800"/>
            <a:ext cx="2438400" cy="3810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ctr"/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IVC20F2-A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762000" y="4876800"/>
            <a:ext cx="3886200" cy="1828800"/>
          </a:xfrm>
          <a:prstGeom prst="roundRect">
            <a:avLst/>
          </a:prstGeom>
          <a:noFill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Rounded Rectangle 16"/>
          <p:cNvSpPr/>
          <p:nvPr/>
        </p:nvSpPr>
        <p:spPr>
          <a:xfrm>
            <a:off x="914400" y="5181600"/>
            <a:ext cx="1371600" cy="3810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schemeClr val="tx1"/>
                </a:solidFill>
              </a:rPr>
              <a:t>SCREEN SIZE   :  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2133600" y="5181600"/>
            <a:ext cx="1371600" cy="3810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 smtClean="0">
                <a:solidFill>
                  <a:schemeClr val="tx1"/>
                </a:solidFill>
              </a:rPr>
              <a:t>2</a:t>
            </a:r>
            <a:r>
              <a:rPr lang="en-US" sz="1400" b="1" dirty="0">
                <a:solidFill>
                  <a:schemeClr val="tx1"/>
                </a:solidFill>
              </a:rPr>
              <a:t>0</a:t>
            </a:r>
            <a:r>
              <a:rPr lang="en-US" sz="1400" b="1" dirty="0" smtClean="0">
                <a:solidFill>
                  <a:schemeClr val="tx1"/>
                </a:solidFill>
              </a:rPr>
              <a:t>”  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914400" y="5638800"/>
            <a:ext cx="1371600" cy="3810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schemeClr val="tx1"/>
                </a:solidFill>
              </a:rPr>
              <a:t>RESOLUTION   :  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2438400" y="5638800"/>
            <a:ext cx="1371600" cy="3810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 smtClean="0">
                <a:solidFill>
                  <a:schemeClr val="tx1"/>
                </a:solidFill>
              </a:rPr>
              <a:t>1600 </a:t>
            </a:r>
            <a:r>
              <a:rPr lang="en-US" sz="1400" b="1" dirty="0">
                <a:solidFill>
                  <a:schemeClr val="tx1"/>
                </a:solidFill>
              </a:rPr>
              <a:t>x </a:t>
            </a:r>
            <a:r>
              <a:rPr lang="en-US" sz="1400" b="1" dirty="0" smtClean="0">
                <a:solidFill>
                  <a:schemeClr val="tx1"/>
                </a:solidFill>
              </a:rPr>
              <a:t>900  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762000" y="6096000"/>
            <a:ext cx="1524000" cy="3810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schemeClr val="tx1"/>
                </a:solidFill>
              </a:rPr>
              <a:t>POWER SUPPLY  :  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2514600" y="6096000"/>
            <a:ext cx="1371600" cy="3810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schemeClr val="tx1"/>
                </a:solidFill>
              </a:rPr>
              <a:t>230V / 50Hz AC  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6096000" y="5791200"/>
            <a:ext cx="838200" cy="685800"/>
          </a:xfrm>
          <a:prstGeom prst="roundRect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4" name="Rounded Rectangle 23"/>
          <p:cNvSpPr/>
          <p:nvPr/>
        </p:nvSpPr>
        <p:spPr>
          <a:xfrm>
            <a:off x="5715000" y="6553200"/>
            <a:ext cx="1600200" cy="2286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 smtClean="0">
                <a:solidFill>
                  <a:schemeClr val="tx1"/>
                </a:solidFill>
              </a:rPr>
              <a:t>H &amp; C Glossy black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5715000" y="5486400"/>
            <a:ext cx="1524000" cy="2286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schemeClr val="tx1"/>
                </a:solidFill>
              </a:rPr>
              <a:t>Finish/Looks</a:t>
            </a:r>
          </a:p>
        </p:txBody>
      </p:sp>
      <p:pic>
        <p:nvPicPr>
          <p:cNvPr id="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114800" y="76200"/>
            <a:ext cx="16002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29738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Box 4"/>
          <p:cNvSpPr txBox="1">
            <a:spLocks noChangeArrowheads="1"/>
          </p:cNvSpPr>
          <p:nvPr/>
        </p:nvSpPr>
        <p:spPr bwMode="auto">
          <a:xfrm>
            <a:off x="2286000" y="2881312"/>
            <a:ext cx="41148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B050"/>
                </a:solidFill>
                <a:latin typeface="Aharoni" pitchFamily="2" charset="-79"/>
                <a:cs typeface="Aharoni" pitchFamily="2" charset="-79"/>
              </a:rPr>
              <a:t>REF </a:t>
            </a:r>
            <a:r>
              <a:rPr lang="en-US" sz="2800" b="1" dirty="0">
                <a:solidFill>
                  <a:srgbClr val="00B050"/>
                </a:solidFill>
                <a:latin typeface="Aharoni" pitchFamily="2" charset="-79"/>
                <a:cs typeface="Aharoni" pitchFamily="2" charset="-79"/>
              </a:rPr>
              <a:t>LINE UP</a:t>
            </a:r>
            <a:r>
              <a:rPr lang="en-US" sz="4000" b="1" dirty="0">
                <a:solidFill>
                  <a:srgbClr val="00B050"/>
                </a:solidFill>
                <a:latin typeface="Aharoni" pitchFamily="2" charset="-79"/>
                <a:cs typeface="Aharoni" pitchFamily="2" charset="-79"/>
              </a:rPr>
              <a:t>      </a:t>
            </a:r>
          </a:p>
          <a:p>
            <a:pPr algn="ctr"/>
            <a:r>
              <a:rPr lang="en-US" sz="4000" b="1" dirty="0">
                <a:solidFill>
                  <a:srgbClr val="00B050"/>
                </a:solidFill>
                <a:latin typeface="Aharoni" pitchFamily="2" charset="-79"/>
                <a:cs typeface="Aharoni" pitchFamily="2" charset="-79"/>
              </a:rPr>
              <a:t>      VIDEOCON</a:t>
            </a:r>
          </a:p>
        </p:txBody>
      </p:sp>
      <p:sp>
        <p:nvSpPr>
          <p:cNvPr id="2" name="Rectangle 1"/>
          <p:cNvSpPr/>
          <p:nvPr/>
        </p:nvSpPr>
        <p:spPr>
          <a:xfrm>
            <a:off x="3124200" y="1583530"/>
            <a:ext cx="3505200" cy="9144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Welcome Series</a:t>
            </a:r>
            <a:endParaRPr lang="en-IN" sz="3600" dirty="0"/>
          </a:p>
        </p:txBody>
      </p:sp>
    </p:spTree>
    <p:extLst>
      <p:ext uri="{BB962C8B-B14F-4D97-AF65-F5344CB8AC3E}">
        <p14:creationId xmlns:p14="http://schemas.microsoft.com/office/powerpoint/2010/main" val="4101290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5"/>
          <p:cNvSpPr>
            <a:spLocks noChangeArrowheads="1"/>
          </p:cNvSpPr>
          <p:nvPr/>
        </p:nvSpPr>
        <p:spPr bwMode="auto">
          <a:xfrm>
            <a:off x="428625" y="1093788"/>
            <a:ext cx="8424863" cy="28733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3315" name="Line 6"/>
          <p:cNvSpPr>
            <a:spLocks noChangeShapeType="1"/>
          </p:cNvSpPr>
          <p:nvPr/>
        </p:nvSpPr>
        <p:spPr bwMode="auto">
          <a:xfrm>
            <a:off x="4419600" y="1093788"/>
            <a:ext cx="0" cy="288925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8" name="Rectangle 6"/>
          <p:cNvSpPr>
            <a:spLocks noChangeAspect="1" noChangeArrowheads="1"/>
          </p:cNvSpPr>
          <p:nvPr/>
        </p:nvSpPr>
        <p:spPr bwMode="auto">
          <a:xfrm>
            <a:off x="417513" y="1071563"/>
            <a:ext cx="8424862" cy="5727700"/>
          </a:xfrm>
          <a:prstGeom prst="rect">
            <a:avLst/>
          </a:prstGeom>
          <a:noFill/>
          <a:ln w="28575">
            <a:solidFill>
              <a:schemeClr val="accent4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latinLnBrk="1">
              <a:defRPr/>
            </a:pPr>
            <a:endParaRPr kumimoji="1" lang="ko-KR" altLang="ko-KR" sz="1200" b="1">
              <a:solidFill>
                <a:prstClr val="black"/>
              </a:solidFill>
              <a:latin typeface="Times New Roman" pitchFamily="18" charset="0"/>
              <a:ea typeface="Gulim" pitchFamily="34" charset="-127"/>
              <a:cs typeface="Angsana New" pitchFamily="18" charset="-34"/>
            </a:endParaRPr>
          </a:p>
        </p:txBody>
      </p:sp>
      <p:sp>
        <p:nvSpPr>
          <p:cNvPr id="13317" name="Rectangle 7"/>
          <p:cNvSpPr>
            <a:spLocks noChangeArrowheads="1"/>
          </p:cNvSpPr>
          <p:nvPr/>
        </p:nvSpPr>
        <p:spPr bwMode="auto">
          <a:xfrm>
            <a:off x="2362200" y="1120775"/>
            <a:ext cx="1039812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defTabSz="762000">
              <a:lnSpc>
                <a:spcPct val="60000"/>
              </a:lnSpc>
            </a:pPr>
            <a:r>
              <a:rPr kumimoji="1" lang="en-US" altLang="ko-KR" sz="1600" b="1" dirty="0">
                <a:solidFill>
                  <a:srgbClr val="000000"/>
                </a:solidFill>
                <a:ea typeface="돋움" pitchFamily="34" charset="-127"/>
              </a:rPr>
              <a:t>Features</a:t>
            </a:r>
            <a:endParaRPr kumimoji="1" lang="ko-KR" altLang="en-US" sz="1600" b="1" dirty="0">
              <a:solidFill>
                <a:srgbClr val="000000"/>
              </a:solidFill>
              <a:ea typeface="돋움" pitchFamily="34" charset="-127"/>
            </a:endParaRPr>
          </a:p>
        </p:txBody>
      </p:sp>
      <p:sp>
        <p:nvSpPr>
          <p:cNvPr id="13318" name="Rectangle 7"/>
          <p:cNvSpPr>
            <a:spLocks noChangeArrowheads="1"/>
          </p:cNvSpPr>
          <p:nvPr/>
        </p:nvSpPr>
        <p:spPr bwMode="auto">
          <a:xfrm>
            <a:off x="588963" y="4672013"/>
            <a:ext cx="24511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defTabSz="762000">
              <a:lnSpc>
                <a:spcPct val="60000"/>
              </a:lnSpc>
            </a:pPr>
            <a:r>
              <a:rPr kumimoji="1" lang="en-US" altLang="ko-KR" sz="1600" b="1">
                <a:solidFill>
                  <a:srgbClr val="000000"/>
                </a:solidFill>
                <a:ea typeface="돋움" pitchFamily="34" charset="-127"/>
              </a:rPr>
              <a:t>Technical Specification</a:t>
            </a:r>
            <a:endParaRPr kumimoji="1" lang="ko-KR" altLang="en-US" sz="1600" b="1">
              <a:solidFill>
                <a:srgbClr val="000000"/>
              </a:solidFill>
              <a:ea typeface="돋움" pitchFamily="34" charset="-127"/>
            </a:endParaRPr>
          </a:p>
        </p:txBody>
      </p:sp>
      <p:sp>
        <p:nvSpPr>
          <p:cNvPr id="13319" name="Line 20"/>
          <p:cNvSpPr>
            <a:spLocks noChangeShapeType="1"/>
          </p:cNvSpPr>
          <p:nvPr/>
        </p:nvSpPr>
        <p:spPr bwMode="auto">
          <a:xfrm>
            <a:off x="493713" y="4933950"/>
            <a:ext cx="0" cy="1744663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20" name="Rectangle 5"/>
          <p:cNvSpPr>
            <a:spLocks noChangeArrowheads="1"/>
          </p:cNvSpPr>
          <p:nvPr/>
        </p:nvSpPr>
        <p:spPr bwMode="auto">
          <a:xfrm>
            <a:off x="649288" y="357188"/>
            <a:ext cx="2818657" cy="36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latinLnBrk="1"/>
            <a:r>
              <a:rPr kumimoji="1" lang="en-US" altLang="ko-KR" b="1" dirty="0" smtClean="0">
                <a:solidFill>
                  <a:srgbClr val="000000"/>
                </a:solidFill>
                <a:ea typeface="HY헤드라인M"/>
                <a:cs typeface="Angsana New" pitchFamily="18" charset="-34"/>
              </a:rPr>
              <a:t>ALL INDIA – BHARAT SERIES</a:t>
            </a:r>
            <a:endParaRPr kumimoji="1" lang="en-US" altLang="ko-KR" b="1" dirty="0">
              <a:solidFill>
                <a:srgbClr val="000000"/>
              </a:solidFill>
              <a:ea typeface="HY헤드라인M"/>
              <a:cs typeface="Angsana New" pitchFamily="18" charset="-34"/>
            </a:endParaRPr>
          </a:p>
        </p:txBody>
      </p:sp>
      <p:sp>
        <p:nvSpPr>
          <p:cNvPr id="13321" name="Rectangle 7"/>
          <p:cNvSpPr>
            <a:spLocks noChangeArrowheads="1"/>
          </p:cNvSpPr>
          <p:nvPr/>
        </p:nvSpPr>
        <p:spPr bwMode="auto">
          <a:xfrm>
            <a:off x="1905000" y="1481138"/>
            <a:ext cx="2971800" cy="2862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075" tIns="46038" rIns="92075" bIns="46038">
            <a:spAutoFit/>
          </a:bodyPr>
          <a:lstStyle/>
          <a:p>
            <a:r>
              <a:rPr lang="en-US" dirty="0" smtClean="0"/>
              <a:t>1. 3 Star BEE Rating</a:t>
            </a:r>
          </a:p>
          <a:p>
            <a:r>
              <a:rPr lang="en-US" dirty="0" smtClean="0"/>
              <a:t>2. Painted Finish</a:t>
            </a:r>
          </a:p>
          <a:p>
            <a:r>
              <a:rPr lang="en-US" dirty="0" smtClean="0"/>
              <a:t>3. Wire Shelves</a:t>
            </a:r>
          </a:p>
          <a:p>
            <a:r>
              <a:rPr lang="en-US" dirty="0" smtClean="0"/>
              <a:t>4. Recessed Handle</a:t>
            </a:r>
          </a:p>
          <a:p>
            <a:r>
              <a:rPr lang="en-US" dirty="0" smtClean="0"/>
              <a:t>5. In-situ Foamed Door</a:t>
            </a:r>
          </a:p>
          <a:p>
            <a:r>
              <a:rPr lang="en-US" dirty="0" smtClean="0"/>
              <a:t>6. Anti Bacterial Door Gasket (Removable Type)</a:t>
            </a:r>
          </a:p>
          <a:p>
            <a:r>
              <a:rPr lang="en-US" dirty="0" smtClean="0"/>
              <a:t>7. Opaque Accessories</a:t>
            </a:r>
          </a:p>
          <a:p>
            <a:r>
              <a:rPr lang="en-US" dirty="0" smtClean="0"/>
              <a:t>8. Cover Crisper-Glass</a:t>
            </a:r>
          </a:p>
          <a:p>
            <a:r>
              <a:rPr lang="en-US" dirty="0" smtClean="0"/>
              <a:t>9. Door Lock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3322" name="Text Box 40"/>
          <p:cNvSpPr txBox="1">
            <a:spLocks noChangeArrowheads="1"/>
          </p:cNvSpPr>
          <p:nvPr/>
        </p:nvSpPr>
        <p:spPr bwMode="auto">
          <a:xfrm>
            <a:off x="1066800" y="5668963"/>
            <a:ext cx="1582737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dirty="0">
                <a:solidFill>
                  <a:srgbClr val="000000"/>
                </a:solidFill>
              </a:rPr>
              <a:t>Available Colour :</a:t>
            </a:r>
          </a:p>
        </p:txBody>
      </p:sp>
      <p:sp>
        <p:nvSpPr>
          <p:cNvPr id="13323" name="Rectangle 12"/>
          <p:cNvSpPr>
            <a:spLocks noChangeArrowheads="1"/>
          </p:cNvSpPr>
          <p:nvPr/>
        </p:nvSpPr>
        <p:spPr bwMode="auto">
          <a:xfrm>
            <a:off x="546100" y="5519737"/>
            <a:ext cx="2159000" cy="19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t">
              <a:lnSpc>
                <a:spcPct val="80000"/>
              </a:lnSpc>
            </a:pPr>
            <a:r>
              <a:rPr lang="en-IN" sz="1200" dirty="0">
                <a:solidFill>
                  <a:srgbClr val="000000"/>
                </a:solidFill>
              </a:rPr>
              <a:t>Product Dimension (mm)</a:t>
            </a:r>
          </a:p>
        </p:txBody>
      </p:sp>
      <p:sp>
        <p:nvSpPr>
          <p:cNvPr id="13326" name="Rectangle 17"/>
          <p:cNvSpPr>
            <a:spLocks noChangeArrowheads="1"/>
          </p:cNvSpPr>
          <p:nvPr/>
        </p:nvSpPr>
        <p:spPr bwMode="auto">
          <a:xfrm>
            <a:off x="544513" y="5230812"/>
            <a:ext cx="1284287" cy="255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t">
              <a:lnSpc>
                <a:spcPct val="80000"/>
              </a:lnSpc>
            </a:pPr>
            <a:r>
              <a:rPr lang="en-IN" sz="1200" dirty="0">
                <a:solidFill>
                  <a:srgbClr val="000000"/>
                </a:solidFill>
              </a:rPr>
              <a:t>Power Supply</a:t>
            </a:r>
          </a:p>
        </p:txBody>
      </p:sp>
      <p:sp>
        <p:nvSpPr>
          <p:cNvPr id="13327" name="Rectangle 18"/>
          <p:cNvSpPr>
            <a:spLocks noChangeArrowheads="1"/>
          </p:cNvSpPr>
          <p:nvPr/>
        </p:nvSpPr>
        <p:spPr bwMode="auto">
          <a:xfrm>
            <a:off x="2827338" y="4933950"/>
            <a:ext cx="677862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t">
              <a:lnSpc>
                <a:spcPct val="80000"/>
              </a:lnSpc>
            </a:pPr>
            <a:r>
              <a:rPr lang="en-IN" sz="1200" dirty="0" smtClean="0">
                <a:solidFill>
                  <a:srgbClr val="000000"/>
                </a:solidFill>
              </a:rPr>
              <a:t>150 L</a:t>
            </a:r>
            <a:endParaRPr lang="en-IN" sz="1200" dirty="0">
              <a:solidFill>
                <a:srgbClr val="000000"/>
              </a:solidFill>
            </a:endParaRPr>
          </a:p>
        </p:txBody>
      </p:sp>
      <p:sp>
        <p:nvSpPr>
          <p:cNvPr id="13328" name="Rectangle 19"/>
          <p:cNvSpPr>
            <a:spLocks noChangeArrowheads="1"/>
          </p:cNvSpPr>
          <p:nvPr/>
        </p:nvSpPr>
        <p:spPr bwMode="auto">
          <a:xfrm>
            <a:off x="523875" y="4933950"/>
            <a:ext cx="21590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t">
              <a:lnSpc>
                <a:spcPct val="80000"/>
              </a:lnSpc>
            </a:pPr>
            <a:r>
              <a:rPr lang="en-IN" sz="1200">
                <a:solidFill>
                  <a:srgbClr val="000000"/>
                </a:solidFill>
              </a:rPr>
              <a:t> Gross Capacity</a:t>
            </a:r>
          </a:p>
        </p:txBody>
      </p:sp>
      <p:sp>
        <p:nvSpPr>
          <p:cNvPr id="13330" name="TextBox 29"/>
          <p:cNvSpPr txBox="1">
            <a:spLocks noChangeArrowheads="1"/>
          </p:cNvSpPr>
          <p:nvPr/>
        </p:nvSpPr>
        <p:spPr bwMode="auto">
          <a:xfrm>
            <a:off x="533400" y="6428601"/>
            <a:ext cx="11430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b="1" dirty="0">
                <a:solidFill>
                  <a:srgbClr val="000000"/>
                </a:solidFill>
              </a:rPr>
              <a:t>Burgundy Red</a:t>
            </a:r>
          </a:p>
        </p:txBody>
      </p:sp>
      <p:sp>
        <p:nvSpPr>
          <p:cNvPr id="13331" name="TextBox 44"/>
          <p:cNvSpPr txBox="1">
            <a:spLocks noChangeArrowheads="1"/>
          </p:cNvSpPr>
          <p:nvPr/>
        </p:nvSpPr>
        <p:spPr bwMode="auto">
          <a:xfrm>
            <a:off x="1752600" y="6428601"/>
            <a:ext cx="94932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b="1" dirty="0" smtClean="0"/>
              <a:t>Silky Grey</a:t>
            </a:r>
            <a:endParaRPr lang="en-US" sz="1200" b="1" dirty="0"/>
          </a:p>
        </p:txBody>
      </p:sp>
      <p:sp>
        <p:nvSpPr>
          <p:cNvPr id="13340" name="Rectangle 7"/>
          <p:cNvSpPr>
            <a:spLocks noChangeArrowheads="1"/>
          </p:cNvSpPr>
          <p:nvPr/>
        </p:nvSpPr>
        <p:spPr bwMode="auto">
          <a:xfrm>
            <a:off x="342900" y="1130300"/>
            <a:ext cx="4191000" cy="2407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defTabSz="762000">
              <a:lnSpc>
                <a:spcPct val="60000"/>
              </a:lnSpc>
            </a:pPr>
            <a:r>
              <a:rPr kumimoji="1" lang="en-US" altLang="ko-KR" sz="1600" b="1" dirty="0">
                <a:solidFill>
                  <a:srgbClr val="000000"/>
                </a:solidFill>
                <a:ea typeface="돋움" pitchFamily="34" charset="-127"/>
              </a:rPr>
              <a:t>I</a:t>
            </a:r>
            <a:r>
              <a:rPr kumimoji="1" lang="en-US" altLang="ko-KR" sz="1600" b="1" dirty="0" smtClean="0">
                <a:solidFill>
                  <a:srgbClr val="000000"/>
                </a:solidFill>
                <a:ea typeface="돋움" pitchFamily="34" charset="-127"/>
              </a:rPr>
              <a:t>AB163 </a:t>
            </a:r>
            <a:endParaRPr kumimoji="1" lang="ko-KR" altLang="en-US" sz="1600" b="1" dirty="0">
              <a:solidFill>
                <a:srgbClr val="000000"/>
              </a:solidFill>
              <a:ea typeface="돋움" pitchFamily="34" charset="-127"/>
            </a:endParaRPr>
          </a:p>
        </p:txBody>
      </p:sp>
      <p:pic>
        <p:nvPicPr>
          <p:cNvPr id="36" name="Picture 2" descr="D:\Manish VID\DC Cat\dc ref jpegs\VAB163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447800"/>
            <a:ext cx="1405536" cy="2590800"/>
          </a:xfrm>
          <a:prstGeom prst="rect">
            <a:avLst/>
          </a:prstGeom>
          <a:noFill/>
        </p:spPr>
      </p:pic>
      <p:sp>
        <p:nvSpPr>
          <p:cNvPr id="39" name="Rectangle 38"/>
          <p:cNvSpPr/>
          <p:nvPr/>
        </p:nvSpPr>
        <p:spPr>
          <a:xfrm>
            <a:off x="2438400" y="5209401"/>
            <a:ext cx="133882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/>
              <a:t>220 - 240V / 50 Hz</a:t>
            </a:r>
            <a:endParaRPr lang="en-US" sz="1200" dirty="0"/>
          </a:p>
        </p:txBody>
      </p:sp>
      <p:sp>
        <p:nvSpPr>
          <p:cNvPr id="40" name="Rectangle 39"/>
          <p:cNvSpPr/>
          <p:nvPr/>
        </p:nvSpPr>
        <p:spPr>
          <a:xfrm>
            <a:off x="2343046" y="5498068"/>
            <a:ext cx="161935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200" dirty="0" smtClean="0"/>
              <a:t>524 W * 620 D * 986 H</a:t>
            </a:r>
            <a:endParaRPr lang="en-US" sz="1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5867400"/>
            <a:ext cx="76200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5895975"/>
            <a:ext cx="75247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42" name="Table 41"/>
          <p:cNvGraphicFramePr>
            <a:graphicFrameLocks noGrp="1"/>
          </p:cNvGraphicFramePr>
          <p:nvPr/>
        </p:nvGraphicFramePr>
        <p:xfrm>
          <a:off x="4800597" y="1524000"/>
          <a:ext cx="3733802" cy="5036565"/>
        </p:xfrm>
        <a:graphic>
          <a:graphicData uri="http://schemas.openxmlformats.org/drawingml/2006/table">
            <a:tbl>
              <a:tblPr/>
              <a:tblGrid>
                <a:gridCol w="1302044"/>
                <a:gridCol w="1302044"/>
                <a:gridCol w="1129714"/>
              </a:tblGrid>
              <a:tr h="141858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2014</a:t>
                      </a:r>
                    </a:p>
                  </a:txBody>
                  <a:tcPr marL="4698" marR="4698" marT="46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MODEL NO</a:t>
                      </a:r>
                    </a:p>
                  </a:txBody>
                  <a:tcPr marL="4698" marR="4698" marT="46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VAB163</a:t>
                      </a:r>
                    </a:p>
                  </a:txBody>
                  <a:tcPr marL="4698" marR="4698" marT="46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1275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BRAND NAME</a:t>
                      </a:r>
                    </a:p>
                  </a:txBody>
                  <a:tcPr marL="4698" marR="4698" marT="46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VIDEOCON</a:t>
                      </a:r>
                    </a:p>
                  </a:txBody>
                  <a:tcPr marL="4698" marR="4698" marT="46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396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698" marR="4698" marT="46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PLANT</a:t>
                      </a:r>
                    </a:p>
                  </a:txBody>
                  <a:tcPr marL="4698" marR="4698" marT="46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AUR</a:t>
                      </a:r>
                    </a:p>
                  </a:txBody>
                  <a:tcPr marL="4698" marR="4698" marT="46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2758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PHYSICAL BRIEF</a:t>
                      </a:r>
                    </a:p>
                  </a:txBody>
                  <a:tcPr marL="4698" marR="4698" marT="46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PET NAME</a:t>
                      </a:r>
                    </a:p>
                  </a:txBody>
                  <a:tcPr marL="4698" marR="4698" marT="46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SMART MASTER</a:t>
                      </a:r>
                    </a:p>
                  </a:txBody>
                  <a:tcPr marL="4698" marR="4698" marT="46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275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CAPACITY (L)</a:t>
                      </a:r>
                    </a:p>
                  </a:txBody>
                  <a:tcPr marL="4698" marR="4698" marT="46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150</a:t>
                      </a:r>
                    </a:p>
                  </a:txBody>
                  <a:tcPr marL="4698" marR="4698" marT="46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2758">
                <a:tc rowSpan="4"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FUNCTIONAL</a:t>
                      </a:r>
                    </a:p>
                  </a:txBody>
                  <a:tcPr marL="4698" marR="4698" marT="46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STAR RATING</a:t>
                      </a:r>
                    </a:p>
                  </a:txBody>
                  <a:tcPr marL="4698" marR="4698" marT="46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4698" marR="4698" marT="46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275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GASKET TYPE</a:t>
                      </a:r>
                    </a:p>
                  </a:txBody>
                  <a:tcPr marL="4698" marR="4698" marT="46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REMOVABLE</a:t>
                      </a:r>
                    </a:p>
                  </a:txBody>
                  <a:tcPr marL="4698" marR="4698" marT="46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551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ANTI BACTERIAL GASKET</a:t>
                      </a:r>
                    </a:p>
                  </a:txBody>
                  <a:tcPr marL="4698" marR="4698" marT="46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YES</a:t>
                      </a:r>
                    </a:p>
                  </a:txBody>
                  <a:tcPr marL="4698" marR="4698" marT="46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913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INSITU DOOR FOAM</a:t>
                      </a:r>
                    </a:p>
                  </a:txBody>
                  <a:tcPr marL="4698" marR="4698" marT="46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YES</a:t>
                      </a:r>
                    </a:p>
                  </a:txBody>
                  <a:tcPr marL="4698" marR="4698" marT="46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9138">
                <a:tc rowSpan="9"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698" marR="4698" marT="46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TRAY FRESH ROOM</a:t>
                      </a:r>
                    </a:p>
                  </a:txBody>
                  <a:tcPr marL="4698" marR="4698" marT="46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OPAQUE (HIPS, with Sarration)</a:t>
                      </a:r>
                    </a:p>
                  </a:txBody>
                  <a:tcPr marL="4698" marR="4698" marT="46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396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ICE TRAY</a:t>
                      </a:r>
                    </a:p>
                  </a:txBody>
                  <a:tcPr marL="4698" marR="4698" marT="46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 NOS</a:t>
                      </a:r>
                    </a:p>
                  </a:txBody>
                  <a:tcPr marL="4698" marR="4698" marT="46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551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SHELF</a:t>
                      </a:r>
                    </a:p>
                  </a:txBody>
                  <a:tcPr marL="4698" marR="4698" marT="46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2-WIRE SHELVES (without trim)</a:t>
                      </a:r>
                    </a:p>
                  </a:txBody>
                  <a:tcPr marL="4698" marR="4698" marT="46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275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EGG TRAY</a:t>
                      </a:r>
                    </a:p>
                  </a:txBody>
                  <a:tcPr marL="4698" marR="4698" marT="46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OPAQUE (HIPS)</a:t>
                      </a:r>
                    </a:p>
                  </a:txBody>
                  <a:tcPr marL="4698" marR="4698" marT="46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275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COVER CRISPER</a:t>
                      </a:r>
                    </a:p>
                  </a:txBody>
                  <a:tcPr marL="4698" marR="4698" marT="46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GLASS</a:t>
                      </a:r>
                    </a:p>
                  </a:txBody>
                  <a:tcPr marL="4698" marR="4698" marT="46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275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CRISPER </a:t>
                      </a:r>
                    </a:p>
                  </a:txBody>
                  <a:tcPr marL="4698" marR="4698" marT="46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OPAQUE (HIPS)</a:t>
                      </a:r>
                    </a:p>
                  </a:txBody>
                  <a:tcPr marL="4698" marR="4698" marT="46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551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SHELF BOTTLE  </a:t>
                      </a:r>
                    </a:p>
                  </a:txBody>
                  <a:tcPr marL="4698" marR="4698" marT="46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MOULDED DOOR SUPPORT(OPAQUE)</a:t>
                      </a:r>
                    </a:p>
                  </a:txBody>
                  <a:tcPr marL="4698" marR="4698" marT="46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551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SHELF UTILITY</a:t>
                      </a:r>
                    </a:p>
                  </a:txBody>
                  <a:tcPr marL="4698" marR="4698" marT="46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MOULDED DOOR SUPPORT(OPAQUE)</a:t>
                      </a:r>
                    </a:p>
                  </a:txBody>
                  <a:tcPr marL="4698" marR="4698" marT="46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189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FREEZER DOOR </a:t>
                      </a:r>
                    </a:p>
                  </a:txBody>
                  <a:tcPr marL="4698" marR="4698" marT="46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OPAQUE (HIPS) (without back cover)</a:t>
                      </a:r>
                    </a:p>
                  </a:txBody>
                  <a:tcPr marL="4698" marR="4698" marT="46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2758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698" marR="4698" marT="46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DOOR FINISH</a:t>
                      </a:r>
                    </a:p>
                  </a:txBody>
                  <a:tcPr marL="4698" marR="4698" marT="46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PAINTED</a:t>
                      </a:r>
                    </a:p>
                  </a:txBody>
                  <a:tcPr marL="4698" marR="4698" marT="46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275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HANDLE TYPE</a:t>
                      </a:r>
                    </a:p>
                  </a:txBody>
                  <a:tcPr marL="4698" marR="4698" marT="46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RECESSED</a:t>
                      </a:r>
                    </a:p>
                  </a:txBody>
                  <a:tcPr marL="4698" marR="4698" marT="46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2758"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MISC</a:t>
                      </a:r>
                    </a:p>
                  </a:txBody>
                  <a:tcPr marL="4698" marR="4698" marT="46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CONDENSER</a:t>
                      </a:r>
                    </a:p>
                  </a:txBody>
                  <a:tcPr marL="4698" marR="4698" marT="46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EXTERNAL</a:t>
                      </a:r>
                    </a:p>
                  </a:txBody>
                  <a:tcPr marL="4698" marR="4698" marT="46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396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LOCK</a:t>
                      </a:r>
                    </a:p>
                  </a:txBody>
                  <a:tcPr marL="4698" marR="4698" marT="46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YES</a:t>
                      </a:r>
                    </a:p>
                  </a:txBody>
                  <a:tcPr marL="4698" marR="4698" marT="46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551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STICKERS</a:t>
                      </a:r>
                    </a:p>
                  </a:txBody>
                  <a:tcPr marL="4698" marR="4698" marT="46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BEE / PET NAME / ECOFRESH </a:t>
                      </a:r>
                    </a:p>
                  </a:txBody>
                  <a:tcPr marL="4698" marR="4698" marT="46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5517"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DOOR COLOR</a:t>
                      </a:r>
                    </a:p>
                  </a:txBody>
                  <a:tcPr marL="4698" marR="4698" marT="46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BURGUNDY RED,SILKY GREY</a:t>
                      </a:r>
                    </a:p>
                  </a:txBody>
                  <a:tcPr marL="4698" marR="4698" marT="46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5517"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CABINET COLOR</a:t>
                      </a:r>
                    </a:p>
                  </a:txBody>
                  <a:tcPr marL="4698" marR="4698" marT="46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BURGUNDY RED,SILKY GREY</a:t>
                      </a:r>
                    </a:p>
                  </a:txBody>
                  <a:tcPr marL="4698" marR="4698" marT="46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0215"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END CAP COLOR</a:t>
                      </a:r>
                    </a:p>
                  </a:txBody>
                  <a:tcPr marL="4698" marR="4698" marT="46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BURGUNDY RED,SILKY GREY</a:t>
                      </a:r>
                    </a:p>
                  </a:txBody>
                  <a:tcPr marL="4698" marR="4698" marT="46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4" name="Rectangle 7"/>
          <p:cNvSpPr>
            <a:spLocks noChangeArrowheads="1"/>
          </p:cNvSpPr>
          <p:nvPr/>
        </p:nvSpPr>
        <p:spPr bwMode="auto">
          <a:xfrm>
            <a:off x="6324600" y="1143000"/>
            <a:ext cx="1356205" cy="257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defTabSz="762000">
              <a:lnSpc>
                <a:spcPct val="60000"/>
              </a:lnSpc>
            </a:pPr>
            <a:r>
              <a:rPr kumimoji="1" lang="en-US" altLang="ko-KR" sz="1600" b="1" dirty="0" smtClean="0">
                <a:solidFill>
                  <a:srgbClr val="000000"/>
                </a:solidFill>
                <a:ea typeface="돋움" pitchFamily="34" charset="-127"/>
              </a:rPr>
              <a:t>Specifications</a:t>
            </a:r>
            <a:endParaRPr kumimoji="1" lang="ko-KR" altLang="en-US" sz="1600" b="1" dirty="0">
              <a:solidFill>
                <a:srgbClr val="000000"/>
              </a:solidFill>
              <a:ea typeface="돋움" pitchFamily="34" charset="-127"/>
            </a:endParaRPr>
          </a:p>
        </p:txBody>
      </p:sp>
      <p:pic>
        <p:nvPicPr>
          <p:cNvPr id="25" name="Picture 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114800" y="76200"/>
            <a:ext cx="16002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41583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5"/>
          <p:cNvSpPr>
            <a:spLocks noChangeArrowheads="1"/>
          </p:cNvSpPr>
          <p:nvPr/>
        </p:nvSpPr>
        <p:spPr bwMode="auto">
          <a:xfrm>
            <a:off x="428625" y="1093788"/>
            <a:ext cx="8424863" cy="287337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IN">
              <a:latin typeface="Calibri" pitchFamily="34" charset="0"/>
            </a:endParaRPr>
          </a:p>
        </p:txBody>
      </p:sp>
      <p:sp>
        <p:nvSpPr>
          <p:cNvPr id="45058" name="Line 6"/>
          <p:cNvSpPr>
            <a:spLocks noChangeShapeType="1"/>
          </p:cNvSpPr>
          <p:nvPr/>
        </p:nvSpPr>
        <p:spPr bwMode="auto">
          <a:xfrm>
            <a:off x="3924300" y="1093788"/>
            <a:ext cx="0" cy="288925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5059" name="Rectangle 6"/>
          <p:cNvSpPr>
            <a:spLocks noChangeAspect="1" noChangeArrowheads="1"/>
          </p:cNvSpPr>
          <p:nvPr/>
        </p:nvSpPr>
        <p:spPr bwMode="auto">
          <a:xfrm>
            <a:off x="417513" y="1087438"/>
            <a:ext cx="8424862" cy="5727700"/>
          </a:xfrm>
          <a:prstGeom prst="rect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latinLnBrk="1"/>
            <a:endParaRPr kumimoji="1" lang="ko-KR" altLang="ko-KR" sz="1200" b="1">
              <a:solidFill>
                <a:srgbClr val="CCFF99"/>
              </a:solidFill>
              <a:latin typeface="Times New Roman" pitchFamily="18" charset="0"/>
              <a:ea typeface="굴림" pitchFamily="34" charset="-127"/>
              <a:cs typeface="Angsana New" pitchFamily="18" charset="-34"/>
            </a:endParaRPr>
          </a:p>
        </p:txBody>
      </p:sp>
      <p:sp>
        <p:nvSpPr>
          <p:cNvPr id="45060" name="Rectangle 7"/>
          <p:cNvSpPr>
            <a:spLocks noChangeArrowheads="1"/>
          </p:cNvSpPr>
          <p:nvPr/>
        </p:nvSpPr>
        <p:spPr bwMode="auto">
          <a:xfrm>
            <a:off x="2895600" y="1143000"/>
            <a:ext cx="1030288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defTabSz="762000">
              <a:lnSpc>
                <a:spcPct val="60000"/>
              </a:lnSpc>
            </a:pPr>
            <a:r>
              <a:rPr kumimoji="1" lang="en-US" altLang="ko-KR" sz="1600" b="1">
                <a:latin typeface="Calibri" pitchFamily="34" charset="0"/>
                <a:ea typeface="돋움" pitchFamily="34" charset="-127"/>
              </a:rPr>
              <a:t>Features</a:t>
            </a:r>
            <a:endParaRPr kumimoji="1" lang="ko-KR" altLang="en-US" sz="1600" b="1">
              <a:latin typeface="Calibri" pitchFamily="34" charset="0"/>
              <a:ea typeface="돋움" pitchFamily="34" charset="-127"/>
            </a:endParaRPr>
          </a:p>
        </p:txBody>
      </p:sp>
      <p:sp>
        <p:nvSpPr>
          <p:cNvPr id="45061" name="Rectangle 7"/>
          <p:cNvSpPr>
            <a:spLocks noChangeArrowheads="1"/>
          </p:cNvSpPr>
          <p:nvPr/>
        </p:nvSpPr>
        <p:spPr bwMode="auto">
          <a:xfrm>
            <a:off x="588963" y="5095875"/>
            <a:ext cx="2443162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defTabSz="762000">
              <a:lnSpc>
                <a:spcPct val="60000"/>
              </a:lnSpc>
            </a:pPr>
            <a:r>
              <a:rPr kumimoji="1" lang="en-US" altLang="ko-KR" sz="1600" b="1">
                <a:latin typeface="Calibri" pitchFamily="34" charset="0"/>
                <a:ea typeface="돋움" pitchFamily="34" charset="-127"/>
              </a:rPr>
              <a:t>Technical Specification</a:t>
            </a:r>
            <a:endParaRPr kumimoji="1" lang="ko-KR" altLang="en-US" sz="1600" b="1">
              <a:latin typeface="Calibri" pitchFamily="34" charset="0"/>
              <a:ea typeface="돋움" pitchFamily="34" charset="-127"/>
            </a:endParaRPr>
          </a:p>
        </p:txBody>
      </p:sp>
      <p:sp>
        <p:nvSpPr>
          <p:cNvPr id="45062" name="Line 20"/>
          <p:cNvSpPr>
            <a:spLocks noChangeShapeType="1"/>
          </p:cNvSpPr>
          <p:nvPr/>
        </p:nvSpPr>
        <p:spPr bwMode="auto">
          <a:xfrm>
            <a:off x="493713" y="4933950"/>
            <a:ext cx="0" cy="1744663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5063" name="Rectangle 7"/>
          <p:cNvSpPr>
            <a:spLocks noChangeArrowheads="1"/>
          </p:cNvSpPr>
          <p:nvPr/>
        </p:nvSpPr>
        <p:spPr bwMode="auto">
          <a:xfrm>
            <a:off x="2478088" y="1563688"/>
            <a:ext cx="4206875" cy="2586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marL="228600" indent="-228600" defTabSz="762000">
              <a:lnSpc>
                <a:spcPct val="150000"/>
              </a:lnSpc>
              <a:buFontTx/>
              <a:buAutoNum type="arabicPeriod"/>
            </a:pPr>
            <a:r>
              <a:rPr lang="en-US" sz="1200">
                <a:latin typeface="Calibri" pitchFamily="34" charset="0"/>
              </a:rPr>
              <a:t>3 Star Rating</a:t>
            </a:r>
          </a:p>
          <a:p>
            <a:pPr marL="228600" indent="-228600" defTabSz="762000">
              <a:lnSpc>
                <a:spcPct val="150000"/>
              </a:lnSpc>
              <a:buFontTx/>
              <a:buAutoNum type="arabicPeriod"/>
            </a:pPr>
            <a:r>
              <a:rPr lang="en-US" sz="1200">
                <a:latin typeface="Calibri" pitchFamily="34" charset="0"/>
              </a:rPr>
              <a:t>Stabilizer free Operation</a:t>
            </a:r>
          </a:p>
          <a:p>
            <a:pPr marL="228600" indent="-228600" defTabSz="762000">
              <a:lnSpc>
                <a:spcPct val="150000"/>
              </a:lnSpc>
            </a:pPr>
            <a:r>
              <a:rPr lang="en-US" sz="1200">
                <a:latin typeface="Calibri" pitchFamily="34" charset="0"/>
              </a:rPr>
              <a:t>3.   Painted Door Finish</a:t>
            </a:r>
          </a:p>
          <a:p>
            <a:pPr marL="228600" indent="-228600" defTabSz="762000">
              <a:lnSpc>
                <a:spcPct val="150000"/>
              </a:lnSpc>
            </a:pPr>
            <a:r>
              <a:rPr lang="en-US" sz="1200">
                <a:latin typeface="Calibri" pitchFamily="34" charset="0"/>
              </a:rPr>
              <a:t>4.   Opaque Interiors</a:t>
            </a:r>
          </a:p>
          <a:p>
            <a:pPr marL="228600" indent="-228600" defTabSz="762000">
              <a:lnSpc>
                <a:spcPct val="150000"/>
              </a:lnSpc>
              <a:buFontTx/>
              <a:buAutoNum type="arabicPeriod" startAt="5"/>
            </a:pPr>
            <a:r>
              <a:rPr lang="en-US" sz="1200">
                <a:latin typeface="Calibri" pitchFamily="34" charset="0"/>
              </a:rPr>
              <a:t>Anti Bacterial Removable </a:t>
            </a:r>
          </a:p>
          <a:p>
            <a:pPr marL="228600" indent="-228600" defTabSz="762000">
              <a:lnSpc>
                <a:spcPct val="150000"/>
              </a:lnSpc>
            </a:pPr>
            <a:r>
              <a:rPr lang="en-US" sz="1200">
                <a:latin typeface="Calibri" pitchFamily="34" charset="0"/>
              </a:rPr>
              <a:t>       Door Gasket</a:t>
            </a:r>
          </a:p>
          <a:p>
            <a:pPr marL="228600" indent="-228600" defTabSz="762000">
              <a:lnSpc>
                <a:spcPct val="150000"/>
              </a:lnSpc>
            </a:pPr>
            <a:r>
              <a:rPr lang="en-US" sz="1200">
                <a:latin typeface="Calibri" pitchFamily="34" charset="0"/>
              </a:rPr>
              <a:t>6.    Door Lock</a:t>
            </a:r>
          </a:p>
          <a:p>
            <a:pPr marL="228600" indent="-228600" defTabSz="762000">
              <a:lnSpc>
                <a:spcPct val="150000"/>
              </a:lnSpc>
              <a:buFontTx/>
              <a:buAutoNum type="arabicPeriod" startAt="7"/>
            </a:pPr>
            <a:r>
              <a:rPr lang="en-US" sz="1200">
                <a:latin typeface="Calibri" pitchFamily="34" charset="0"/>
              </a:rPr>
              <a:t>1+4 Yrs. Warranty</a:t>
            </a:r>
          </a:p>
          <a:p>
            <a:pPr marL="228600" indent="-228600" defTabSz="762000">
              <a:lnSpc>
                <a:spcPct val="150000"/>
              </a:lnSpc>
              <a:buFontTx/>
              <a:buAutoNum type="arabicPeriod" startAt="7"/>
            </a:pPr>
            <a:r>
              <a:rPr lang="en-US" sz="1200" b="1">
                <a:solidFill>
                  <a:srgbClr val="FF0000"/>
                </a:solidFill>
                <a:latin typeface="Calibri" pitchFamily="34" charset="0"/>
              </a:rPr>
              <a:t>Ikon Handle</a:t>
            </a:r>
          </a:p>
        </p:txBody>
      </p:sp>
      <p:sp>
        <p:nvSpPr>
          <p:cNvPr id="45064" name="Rectangle 7"/>
          <p:cNvSpPr>
            <a:spLocks noChangeArrowheads="1"/>
          </p:cNvSpPr>
          <p:nvPr/>
        </p:nvSpPr>
        <p:spPr bwMode="auto">
          <a:xfrm>
            <a:off x="347663" y="1143000"/>
            <a:ext cx="4071937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defTabSz="762000">
              <a:lnSpc>
                <a:spcPct val="60000"/>
              </a:lnSpc>
            </a:pPr>
            <a:r>
              <a:rPr kumimoji="1" lang="en-US" altLang="ko-KR" sz="1600" b="1">
                <a:latin typeface="Calibri" pitchFamily="34" charset="0"/>
                <a:ea typeface="돋움" pitchFamily="34" charset="-127"/>
              </a:rPr>
              <a:t>IAE183 (Chill Mate Series)</a:t>
            </a:r>
            <a:endParaRPr kumimoji="1" lang="ko-KR" altLang="en-US" sz="1600" b="1">
              <a:latin typeface="Calibri" pitchFamily="34" charset="0"/>
              <a:ea typeface="돋움" pitchFamily="34" charset="-127"/>
            </a:endParaRPr>
          </a:p>
        </p:txBody>
      </p:sp>
      <p:sp>
        <p:nvSpPr>
          <p:cNvPr id="45065" name="Text Box 40"/>
          <p:cNvSpPr txBox="1">
            <a:spLocks noChangeArrowheads="1"/>
          </p:cNvSpPr>
          <p:nvPr/>
        </p:nvSpPr>
        <p:spPr bwMode="auto">
          <a:xfrm>
            <a:off x="685800" y="5867400"/>
            <a:ext cx="158273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>
                <a:latin typeface="Calibri" pitchFamily="34" charset="0"/>
              </a:rPr>
              <a:t>Available Color :</a:t>
            </a:r>
          </a:p>
        </p:txBody>
      </p:sp>
      <p:pic>
        <p:nvPicPr>
          <p:cNvPr id="45066" name="Picture 5" descr="D:\BEFORE VG DATA\Ref Images\Hi-Res Photo-2009\Ref - Videocon\1 Ref - VAE 173\VAE 173 - 09 - (Front View) Pic by Bedij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6197600"/>
            <a:ext cx="6477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7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52600" y="6172200"/>
            <a:ext cx="617538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68" name="Text Box 40"/>
          <p:cNvSpPr txBox="1">
            <a:spLocks noChangeArrowheads="1"/>
          </p:cNvSpPr>
          <p:nvPr/>
        </p:nvSpPr>
        <p:spPr bwMode="auto">
          <a:xfrm>
            <a:off x="609600" y="6581775"/>
            <a:ext cx="289401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>
                <a:latin typeface="Calibri" pitchFamily="34" charset="0"/>
              </a:rPr>
              <a:t>     Silky Grey       Burgundy Red     Lotus Pink    </a:t>
            </a:r>
          </a:p>
        </p:txBody>
      </p:sp>
      <p:sp>
        <p:nvSpPr>
          <p:cNvPr id="45069" name="Rectangle 12"/>
          <p:cNvSpPr>
            <a:spLocks noChangeArrowheads="1"/>
          </p:cNvSpPr>
          <p:nvPr/>
        </p:nvSpPr>
        <p:spPr bwMode="auto">
          <a:xfrm>
            <a:off x="546100" y="5748338"/>
            <a:ext cx="2159000" cy="19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t">
              <a:lnSpc>
                <a:spcPct val="80000"/>
              </a:lnSpc>
            </a:pPr>
            <a:r>
              <a:rPr lang="en-IN" sz="1200">
                <a:latin typeface="Calibri" pitchFamily="34" charset="0"/>
              </a:rPr>
              <a:t>Product Dimension (mm)</a:t>
            </a:r>
          </a:p>
        </p:txBody>
      </p:sp>
      <p:sp>
        <p:nvSpPr>
          <p:cNvPr id="45070" name="Rectangle 17"/>
          <p:cNvSpPr>
            <a:spLocks noChangeArrowheads="1"/>
          </p:cNvSpPr>
          <p:nvPr/>
        </p:nvSpPr>
        <p:spPr bwMode="auto">
          <a:xfrm>
            <a:off x="533400" y="5562600"/>
            <a:ext cx="1284288" cy="255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t">
              <a:lnSpc>
                <a:spcPct val="80000"/>
              </a:lnSpc>
            </a:pPr>
            <a:r>
              <a:rPr lang="en-IN" sz="1200">
                <a:latin typeface="Calibri" pitchFamily="34" charset="0"/>
              </a:rPr>
              <a:t>Power Supply</a:t>
            </a:r>
          </a:p>
        </p:txBody>
      </p:sp>
      <p:sp>
        <p:nvSpPr>
          <p:cNvPr id="45071" name="Rectangle 19"/>
          <p:cNvSpPr>
            <a:spLocks noChangeArrowheads="1"/>
          </p:cNvSpPr>
          <p:nvPr/>
        </p:nvSpPr>
        <p:spPr bwMode="auto">
          <a:xfrm>
            <a:off x="523875" y="5408613"/>
            <a:ext cx="21590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t">
              <a:lnSpc>
                <a:spcPct val="80000"/>
              </a:lnSpc>
            </a:pPr>
            <a:r>
              <a:rPr lang="en-IN" sz="1200">
                <a:latin typeface="Calibri" pitchFamily="34" charset="0"/>
              </a:rPr>
              <a:t> Gross Capacity</a:t>
            </a:r>
          </a:p>
        </p:txBody>
      </p:sp>
      <p:sp>
        <p:nvSpPr>
          <p:cNvPr id="45072" name="Rectangle 18"/>
          <p:cNvSpPr>
            <a:spLocks noChangeArrowheads="1"/>
          </p:cNvSpPr>
          <p:nvPr/>
        </p:nvSpPr>
        <p:spPr bwMode="auto">
          <a:xfrm>
            <a:off x="2827338" y="5408613"/>
            <a:ext cx="677862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t">
              <a:lnSpc>
                <a:spcPct val="80000"/>
              </a:lnSpc>
            </a:pPr>
            <a:r>
              <a:rPr lang="en-IN" sz="1200">
                <a:latin typeface="Calibri" pitchFamily="34" charset="0"/>
              </a:rPr>
              <a:t>170L</a:t>
            </a:r>
          </a:p>
        </p:txBody>
      </p:sp>
      <p:sp>
        <p:nvSpPr>
          <p:cNvPr id="45073" name="Rectangle 43"/>
          <p:cNvSpPr>
            <a:spLocks noChangeArrowheads="1"/>
          </p:cNvSpPr>
          <p:nvPr/>
        </p:nvSpPr>
        <p:spPr bwMode="auto">
          <a:xfrm>
            <a:off x="2682875" y="5576888"/>
            <a:ext cx="1570038" cy="255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t">
              <a:lnSpc>
                <a:spcPct val="80000"/>
              </a:lnSpc>
            </a:pPr>
            <a:r>
              <a:rPr lang="en-IN" sz="1200">
                <a:latin typeface="Calibri" pitchFamily="34" charset="0"/>
              </a:rPr>
              <a:t>230V / 50 Hz AC</a:t>
            </a:r>
          </a:p>
        </p:txBody>
      </p:sp>
      <p:sp>
        <p:nvSpPr>
          <p:cNvPr id="45074" name="Rectangle 11"/>
          <p:cNvSpPr>
            <a:spLocks noChangeArrowheads="1"/>
          </p:cNvSpPr>
          <p:nvPr/>
        </p:nvSpPr>
        <p:spPr bwMode="auto">
          <a:xfrm>
            <a:off x="2667000" y="5715000"/>
            <a:ext cx="1901825" cy="21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t">
              <a:lnSpc>
                <a:spcPct val="80000"/>
              </a:lnSpc>
            </a:pPr>
            <a:r>
              <a:rPr lang="en-IN" sz="1200">
                <a:latin typeface="Calibri" pitchFamily="34" charset="0"/>
              </a:rPr>
              <a:t>524*650*1027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7127875" y="5688013"/>
            <a:ext cx="685800" cy="254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>
                <a:solidFill>
                  <a:prstClr val="white"/>
                </a:solidFill>
                <a:latin typeface="+mn-lt"/>
                <a:cs typeface="+mn-cs"/>
              </a:rPr>
              <a:t>LB</a:t>
            </a:r>
          </a:p>
        </p:txBody>
      </p:sp>
      <p:graphicFrame>
        <p:nvGraphicFramePr>
          <p:cNvPr id="31" name="Table 30"/>
          <p:cNvGraphicFramePr>
            <a:graphicFrameLocks noGrp="1"/>
          </p:cNvGraphicFramePr>
          <p:nvPr/>
        </p:nvGraphicFramePr>
        <p:xfrm>
          <a:off x="4487863" y="1498600"/>
          <a:ext cx="4123007" cy="5259928"/>
        </p:xfrm>
        <a:graphic>
          <a:graphicData uri="http://schemas.openxmlformats.org/drawingml/2006/table">
            <a:tbl>
              <a:tblPr/>
              <a:tblGrid>
                <a:gridCol w="1302466"/>
                <a:gridCol w="1408071"/>
                <a:gridCol w="1412470"/>
              </a:tblGrid>
              <a:tr h="100099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2014</a:t>
                      </a:r>
                    </a:p>
                  </a:txBody>
                  <a:tcPr marL="5005" marR="5005" marT="50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MODEL NO</a:t>
                      </a:r>
                    </a:p>
                  </a:txBody>
                  <a:tcPr marL="5005" marR="5005" marT="50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VAE183</a:t>
                      </a:r>
                    </a:p>
                  </a:txBody>
                  <a:tcPr marL="5005" marR="5005" marT="50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011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BRAND NAME</a:t>
                      </a:r>
                    </a:p>
                  </a:txBody>
                  <a:tcPr marL="5005" marR="5005" marT="50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VIDEOCON</a:t>
                      </a:r>
                    </a:p>
                  </a:txBody>
                  <a:tcPr marL="5005" marR="5005" marT="50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0099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005" marR="5005" marT="50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PLANT</a:t>
                      </a:r>
                    </a:p>
                  </a:txBody>
                  <a:tcPr marL="5005" marR="5005" marT="50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AUR</a:t>
                      </a:r>
                    </a:p>
                  </a:txBody>
                  <a:tcPr marL="5005" marR="5005" marT="50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0118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PHYSICAL BRIEF</a:t>
                      </a:r>
                    </a:p>
                  </a:txBody>
                  <a:tcPr marL="5005" marR="5005" marT="50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PET NAME</a:t>
                      </a:r>
                    </a:p>
                  </a:txBody>
                  <a:tcPr marL="5005" marR="5005" marT="50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CHILL MATE</a:t>
                      </a:r>
                    </a:p>
                  </a:txBody>
                  <a:tcPr marL="5005" marR="5005" marT="50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011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CAPACITY (L)</a:t>
                      </a:r>
                    </a:p>
                  </a:txBody>
                  <a:tcPr marL="5005" marR="5005" marT="50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170</a:t>
                      </a:r>
                    </a:p>
                  </a:txBody>
                  <a:tcPr marL="5005" marR="5005" marT="50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0118">
                <a:tc rowSpan="4">
                  <a:txBody>
                    <a:bodyPr/>
                    <a:lstStyle/>
                    <a:p>
                      <a:pPr algn="ctr" rtl="0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FUNCTIONAL</a:t>
                      </a:r>
                    </a:p>
                  </a:txBody>
                  <a:tcPr marL="5005" marR="5005" marT="50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STAR RATING</a:t>
                      </a:r>
                    </a:p>
                  </a:txBody>
                  <a:tcPr marL="5005" marR="5005" marT="50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5005" marR="5005" marT="50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011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GASKET TYPE</a:t>
                      </a:r>
                    </a:p>
                  </a:txBody>
                  <a:tcPr marL="5005" marR="5005" marT="50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REMOVABLE</a:t>
                      </a:r>
                    </a:p>
                  </a:txBody>
                  <a:tcPr marL="5005" marR="5005" marT="50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023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ANTI BACTERIAL GASKET</a:t>
                      </a:r>
                    </a:p>
                  </a:txBody>
                  <a:tcPr marL="5005" marR="5005" marT="50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YES</a:t>
                      </a:r>
                    </a:p>
                  </a:txBody>
                  <a:tcPr marL="5005" marR="5005" marT="50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017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INSITU DOOR FOAM</a:t>
                      </a:r>
                    </a:p>
                  </a:txBody>
                  <a:tcPr marL="5005" marR="5005" marT="50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YES</a:t>
                      </a:r>
                    </a:p>
                  </a:txBody>
                  <a:tcPr marL="5005" marR="5005" marT="50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0177">
                <a:tc rowSpan="9">
                  <a:txBody>
                    <a:bodyPr/>
                    <a:lstStyle/>
                    <a:p>
                      <a:pPr algn="ctr" rtl="0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005" marR="5005" marT="50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TRAY FRESH ROOM</a:t>
                      </a:r>
                    </a:p>
                  </a:txBody>
                  <a:tcPr marL="5005" marR="5005" marT="50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OPAQUE (HIPS, with Sarration)</a:t>
                      </a:r>
                    </a:p>
                  </a:txBody>
                  <a:tcPr marL="5005" marR="5005" marT="50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009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ICE TRAY</a:t>
                      </a:r>
                    </a:p>
                  </a:txBody>
                  <a:tcPr marL="5005" marR="5005" marT="50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 NOS</a:t>
                      </a:r>
                    </a:p>
                  </a:txBody>
                  <a:tcPr marL="5005" marR="5005" marT="50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023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SHELF</a:t>
                      </a:r>
                    </a:p>
                  </a:txBody>
                  <a:tcPr marL="5005" marR="5005" marT="50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2-WIRE SHELVES (without trim)</a:t>
                      </a:r>
                    </a:p>
                  </a:txBody>
                  <a:tcPr marL="5005" marR="5005" marT="50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011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EGG TRAY</a:t>
                      </a:r>
                    </a:p>
                  </a:txBody>
                  <a:tcPr marL="5005" marR="5005" marT="50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OPAQUE (HIPS)</a:t>
                      </a:r>
                    </a:p>
                  </a:txBody>
                  <a:tcPr marL="5005" marR="5005" marT="50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011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COVER CRISPER</a:t>
                      </a:r>
                    </a:p>
                  </a:txBody>
                  <a:tcPr marL="5005" marR="5005" marT="50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GLASS</a:t>
                      </a:r>
                    </a:p>
                  </a:txBody>
                  <a:tcPr marL="5005" marR="5005" marT="50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011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CRISPER </a:t>
                      </a:r>
                    </a:p>
                  </a:txBody>
                  <a:tcPr marL="5005" marR="5005" marT="50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OPAQUE (HIPS)</a:t>
                      </a:r>
                    </a:p>
                  </a:txBody>
                  <a:tcPr marL="5005" marR="5005" marT="50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023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SHELF BOTTLE  </a:t>
                      </a:r>
                    </a:p>
                  </a:txBody>
                  <a:tcPr marL="5005" marR="5005" marT="50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MOULDED DOOR SUPPORT(OPAQUE)</a:t>
                      </a:r>
                    </a:p>
                  </a:txBody>
                  <a:tcPr marL="5005" marR="5005" marT="50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023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SHELF UTILITY</a:t>
                      </a:r>
                    </a:p>
                  </a:txBody>
                  <a:tcPr marL="5005" marR="5005" marT="50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MOULDED DOOR SUPPORT(OPAQUE)</a:t>
                      </a:r>
                    </a:p>
                  </a:txBody>
                  <a:tcPr marL="5005" marR="5005" marT="50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029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FREEZER DOOR </a:t>
                      </a:r>
                    </a:p>
                  </a:txBody>
                  <a:tcPr marL="5005" marR="5005" marT="50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OPAQUE (HIPS) (without back cover)</a:t>
                      </a:r>
                    </a:p>
                  </a:txBody>
                  <a:tcPr marL="5005" marR="5005" marT="50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0118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005" marR="5005" marT="50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DOOR FINISH</a:t>
                      </a:r>
                    </a:p>
                  </a:txBody>
                  <a:tcPr marL="5005" marR="5005" marT="50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POWDER COATED</a:t>
                      </a:r>
                    </a:p>
                  </a:txBody>
                  <a:tcPr marL="5005" marR="5005" marT="50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011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HANDLE TYPE</a:t>
                      </a:r>
                    </a:p>
                  </a:txBody>
                  <a:tcPr marL="5005" marR="5005" marT="50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IKON</a:t>
                      </a:r>
                    </a:p>
                  </a:txBody>
                  <a:tcPr marL="5005" marR="5005" marT="50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0118"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MISC</a:t>
                      </a:r>
                    </a:p>
                  </a:txBody>
                  <a:tcPr marL="5005" marR="5005" marT="50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CONDENSER</a:t>
                      </a:r>
                    </a:p>
                  </a:txBody>
                  <a:tcPr marL="5005" marR="5005" marT="50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EXTERNAL</a:t>
                      </a:r>
                    </a:p>
                  </a:txBody>
                  <a:tcPr marL="5005" marR="5005" marT="50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009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LOCK</a:t>
                      </a:r>
                    </a:p>
                  </a:txBody>
                  <a:tcPr marL="5005" marR="5005" marT="50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YES</a:t>
                      </a:r>
                    </a:p>
                  </a:txBody>
                  <a:tcPr marL="5005" marR="5005" marT="50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023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STICKERS</a:t>
                      </a:r>
                    </a:p>
                  </a:txBody>
                  <a:tcPr marL="5005" marR="5005" marT="50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BEE / PET NAME / ECOFRESH </a:t>
                      </a:r>
                    </a:p>
                  </a:txBody>
                  <a:tcPr marL="5005" marR="5005" marT="50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0296"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DOOR COLOR</a:t>
                      </a:r>
                    </a:p>
                  </a:txBody>
                  <a:tcPr marL="5005" marR="5005" marT="50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BURGUNDY RED,SILKY GREY,LOTUS PINK</a:t>
                      </a:r>
                    </a:p>
                  </a:txBody>
                  <a:tcPr marL="5005" marR="5005" marT="50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0177"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CABINET COLOR</a:t>
                      </a:r>
                    </a:p>
                  </a:txBody>
                  <a:tcPr marL="5005" marR="5005" marT="50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BURGUNDY RED,SILKY GREY,LOTUS PINK</a:t>
                      </a:r>
                    </a:p>
                  </a:txBody>
                  <a:tcPr marL="5005" marR="5005" marT="50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45165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43200" y="6146800"/>
            <a:ext cx="73660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166" name="Rectangle 7"/>
          <p:cNvSpPr>
            <a:spLocks noChangeArrowheads="1"/>
          </p:cNvSpPr>
          <p:nvPr/>
        </p:nvSpPr>
        <p:spPr bwMode="auto">
          <a:xfrm>
            <a:off x="6096000" y="1143000"/>
            <a:ext cx="1355725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defTabSz="762000">
              <a:lnSpc>
                <a:spcPct val="60000"/>
              </a:lnSpc>
            </a:pPr>
            <a:r>
              <a:rPr kumimoji="1" lang="en-US" altLang="ko-KR" sz="1600" b="1">
                <a:solidFill>
                  <a:srgbClr val="000000"/>
                </a:solidFill>
                <a:latin typeface="Calibri" pitchFamily="34" charset="0"/>
                <a:ea typeface="돋움" pitchFamily="34" charset="-127"/>
              </a:rPr>
              <a:t>Specifications</a:t>
            </a:r>
            <a:endParaRPr kumimoji="1" lang="ko-KR" altLang="en-US" sz="1600" b="1">
              <a:solidFill>
                <a:srgbClr val="000000"/>
              </a:solidFill>
              <a:latin typeface="Calibri" pitchFamily="34" charset="0"/>
              <a:ea typeface="돋움" pitchFamily="34" charset="-127"/>
            </a:endParaRPr>
          </a:p>
        </p:txBody>
      </p:sp>
      <p:sp>
        <p:nvSpPr>
          <p:cNvPr id="45167" name="Rectangle 5"/>
          <p:cNvSpPr>
            <a:spLocks noChangeArrowheads="1"/>
          </p:cNvSpPr>
          <p:nvPr/>
        </p:nvSpPr>
        <p:spPr bwMode="auto">
          <a:xfrm>
            <a:off x="762000" y="392113"/>
            <a:ext cx="23717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latinLnBrk="1"/>
            <a:r>
              <a:rPr kumimoji="1" lang="en-US" altLang="ko-KR" b="1">
                <a:solidFill>
                  <a:srgbClr val="000000"/>
                </a:solidFill>
                <a:latin typeface="Calibri" pitchFamily="34" charset="0"/>
                <a:ea typeface="HY헤드라인M"/>
                <a:cs typeface="Angsana New" pitchFamily="18" charset="-34"/>
              </a:rPr>
              <a:t>WEST – DELUXE SERIES</a:t>
            </a:r>
          </a:p>
        </p:txBody>
      </p:sp>
      <p:pic>
        <p:nvPicPr>
          <p:cNvPr id="45168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114800" y="76200"/>
            <a:ext cx="1600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170" name="Picture 31" descr="E:\REF images\ref images-vid-2012\G1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09600" y="1600200"/>
            <a:ext cx="155575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3763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94" name="Rectangle 18"/>
          <p:cNvSpPr>
            <a:spLocks noChangeArrowheads="1"/>
          </p:cNvSpPr>
          <p:nvPr/>
        </p:nvSpPr>
        <p:spPr bwMode="auto">
          <a:xfrm>
            <a:off x="401638" y="4948238"/>
            <a:ext cx="2159000" cy="255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t">
              <a:lnSpc>
                <a:spcPct val="80000"/>
              </a:lnSpc>
            </a:pPr>
            <a:r>
              <a:rPr lang="en-IN" sz="1200">
                <a:latin typeface="Calibri" pitchFamily="34" charset="0"/>
              </a:rPr>
              <a:t>Power Supply</a:t>
            </a:r>
          </a:p>
        </p:txBody>
      </p:sp>
      <p:sp>
        <p:nvSpPr>
          <p:cNvPr id="118795" name="Rectangle 19"/>
          <p:cNvSpPr>
            <a:spLocks noChangeArrowheads="1"/>
          </p:cNvSpPr>
          <p:nvPr/>
        </p:nvSpPr>
        <p:spPr bwMode="auto">
          <a:xfrm>
            <a:off x="2701925" y="4716463"/>
            <a:ext cx="1373188" cy="17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t">
              <a:lnSpc>
                <a:spcPct val="80000"/>
              </a:lnSpc>
            </a:pPr>
            <a:r>
              <a:rPr lang="en-IN" sz="1200" dirty="0">
                <a:latin typeface="Calibri" pitchFamily="34" charset="0"/>
              </a:rPr>
              <a:t>190 L</a:t>
            </a:r>
          </a:p>
        </p:txBody>
      </p:sp>
      <p:sp>
        <p:nvSpPr>
          <p:cNvPr id="118796" name="Rectangle 20"/>
          <p:cNvSpPr>
            <a:spLocks noChangeArrowheads="1"/>
          </p:cNvSpPr>
          <p:nvPr/>
        </p:nvSpPr>
        <p:spPr bwMode="auto">
          <a:xfrm>
            <a:off x="381000" y="4716463"/>
            <a:ext cx="21590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t">
              <a:lnSpc>
                <a:spcPct val="80000"/>
              </a:lnSpc>
            </a:pPr>
            <a:r>
              <a:rPr lang="en-IN" sz="1200">
                <a:latin typeface="Calibri" pitchFamily="34" charset="0"/>
              </a:rPr>
              <a:t>Capacity</a:t>
            </a:r>
          </a:p>
        </p:txBody>
      </p:sp>
      <p:sp>
        <p:nvSpPr>
          <p:cNvPr id="118797" name="Line 21"/>
          <p:cNvSpPr>
            <a:spLocks noChangeShapeType="1"/>
          </p:cNvSpPr>
          <p:nvPr/>
        </p:nvSpPr>
        <p:spPr bwMode="auto">
          <a:xfrm>
            <a:off x="214313" y="4629150"/>
            <a:ext cx="0" cy="1744663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8798" name="Rectangle 32"/>
          <p:cNvSpPr>
            <a:spLocks noChangeArrowheads="1"/>
          </p:cNvSpPr>
          <p:nvPr/>
        </p:nvSpPr>
        <p:spPr bwMode="auto">
          <a:xfrm>
            <a:off x="2087563" y="4903788"/>
            <a:ext cx="2027237" cy="25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t">
              <a:lnSpc>
                <a:spcPct val="80000"/>
              </a:lnSpc>
            </a:pPr>
            <a:r>
              <a:rPr lang="en-IN" sz="1200" dirty="0">
                <a:latin typeface="Calibri" pitchFamily="34" charset="0"/>
              </a:rPr>
              <a:t>220- 240V / 50 Hz AC</a:t>
            </a:r>
          </a:p>
        </p:txBody>
      </p:sp>
      <p:sp>
        <p:nvSpPr>
          <p:cNvPr id="118799" name="Rectangle 4"/>
          <p:cNvSpPr>
            <a:spLocks noChangeArrowheads="1"/>
          </p:cNvSpPr>
          <p:nvPr/>
        </p:nvSpPr>
        <p:spPr bwMode="auto">
          <a:xfrm>
            <a:off x="2133600" y="1143000"/>
            <a:ext cx="3248025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228600" indent="-228600">
              <a:lnSpc>
                <a:spcPts val="2100"/>
              </a:lnSpc>
              <a:buFont typeface="Calibri" pitchFamily="34" charset="0"/>
              <a:buAutoNum type="arabicPeriod"/>
            </a:pPr>
            <a:r>
              <a:rPr lang="en-IN" sz="1200" dirty="0">
                <a:latin typeface="Calibri" pitchFamily="34" charset="0"/>
              </a:rPr>
              <a:t> Vertical Door Emboss</a:t>
            </a:r>
          </a:p>
          <a:p>
            <a:pPr marL="228600" indent="-228600">
              <a:lnSpc>
                <a:spcPts val="2100"/>
              </a:lnSpc>
              <a:buFont typeface="Calibri" pitchFamily="34" charset="0"/>
              <a:buAutoNum type="arabicPeriod"/>
            </a:pPr>
            <a:r>
              <a:rPr lang="en-US" sz="1200" dirty="0">
                <a:latin typeface="Calibri" pitchFamily="34" charset="0"/>
              </a:rPr>
              <a:t> </a:t>
            </a:r>
            <a:r>
              <a:rPr lang="en-US" sz="1200" dirty="0" smtClean="0">
                <a:latin typeface="Calibri" pitchFamily="34" charset="0"/>
              </a:rPr>
              <a:t>PCM</a:t>
            </a:r>
            <a:endParaRPr lang="en-IN" sz="1200" dirty="0">
              <a:latin typeface="Calibri" pitchFamily="34" charset="0"/>
            </a:endParaRPr>
          </a:p>
          <a:p>
            <a:pPr marL="228600" indent="-228600">
              <a:lnSpc>
                <a:spcPts val="2100"/>
              </a:lnSpc>
              <a:buFont typeface="Calibri" pitchFamily="34" charset="0"/>
              <a:buAutoNum type="arabicPeriod"/>
            </a:pPr>
            <a:r>
              <a:rPr lang="en-US" sz="1200" dirty="0" smtClean="0">
                <a:latin typeface="Calibri" pitchFamily="34" charset="0"/>
              </a:rPr>
              <a:t>Transparent </a:t>
            </a:r>
            <a:r>
              <a:rPr lang="en-US" sz="1200" dirty="0">
                <a:latin typeface="Calibri" pitchFamily="34" charset="0"/>
              </a:rPr>
              <a:t>Accessories, </a:t>
            </a:r>
          </a:p>
          <a:p>
            <a:pPr marL="228600" indent="-228600">
              <a:lnSpc>
                <a:spcPts val="2100"/>
              </a:lnSpc>
              <a:buFont typeface="Calibri" pitchFamily="34" charset="0"/>
              <a:buAutoNum type="arabicPeriod"/>
            </a:pPr>
            <a:r>
              <a:rPr lang="en-US" sz="1200" dirty="0">
                <a:latin typeface="Calibri" pitchFamily="34" charset="0"/>
              </a:rPr>
              <a:t> </a:t>
            </a:r>
            <a:r>
              <a:rPr lang="en-US" sz="1200" dirty="0" smtClean="0">
                <a:latin typeface="Calibri" pitchFamily="34" charset="0"/>
              </a:rPr>
              <a:t>Toughened Shelves</a:t>
            </a:r>
            <a:endParaRPr lang="en-US" sz="1200" dirty="0">
              <a:latin typeface="Calibri" pitchFamily="34" charset="0"/>
            </a:endParaRPr>
          </a:p>
          <a:p>
            <a:pPr marL="228600" indent="-228600">
              <a:lnSpc>
                <a:spcPts val="2100"/>
              </a:lnSpc>
              <a:buFont typeface="Calibri" pitchFamily="34" charset="0"/>
              <a:buAutoNum type="arabicPeriod"/>
            </a:pPr>
            <a:r>
              <a:rPr lang="en-US" sz="1200" dirty="0">
                <a:latin typeface="Calibri" pitchFamily="34" charset="0"/>
              </a:rPr>
              <a:t> Cover Crisper-GPPS Transp.</a:t>
            </a:r>
            <a:endParaRPr lang="en-IN" sz="1200" dirty="0">
              <a:latin typeface="Calibri" pitchFamily="34" charset="0"/>
            </a:endParaRPr>
          </a:p>
          <a:p>
            <a:pPr marL="228600" indent="-228600">
              <a:lnSpc>
                <a:spcPts val="2100"/>
              </a:lnSpc>
              <a:buFont typeface="Calibri" pitchFamily="34" charset="0"/>
              <a:buAutoNum type="arabicPeriod"/>
            </a:pPr>
            <a:r>
              <a:rPr lang="en-IN" sz="1200" dirty="0">
                <a:latin typeface="Calibri" pitchFamily="34" charset="0"/>
              </a:rPr>
              <a:t> </a:t>
            </a:r>
            <a:r>
              <a:rPr lang="en-US" sz="1200" dirty="0" smtClean="0">
                <a:latin typeface="Calibri" pitchFamily="34" charset="0"/>
              </a:rPr>
              <a:t>External </a:t>
            </a:r>
            <a:r>
              <a:rPr lang="en-US" sz="1200" dirty="0">
                <a:latin typeface="Calibri" pitchFamily="34" charset="0"/>
              </a:rPr>
              <a:t>Condenser</a:t>
            </a:r>
          </a:p>
          <a:p>
            <a:pPr marL="228600" indent="-228600">
              <a:lnSpc>
                <a:spcPts val="2100"/>
              </a:lnSpc>
              <a:buFont typeface="Calibri" pitchFamily="34" charset="0"/>
              <a:buAutoNum type="arabicPeriod"/>
            </a:pPr>
            <a:r>
              <a:rPr lang="en-US" sz="1200" dirty="0">
                <a:latin typeface="Calibri" pitchFamily="34" charset="0"/>
              </a:rPr>
              <a:t> External Bar handle</a:t>
            </a:r>
          </a:p>
          <a:p>
            <a:pPr marL="228600" indent="-228600">
              <a:lnSpc>
                <a:spcPts val="2100"/>
              </a:lnSpc>
              <a:buFont typeface="Calibri" pitchFamily="34" charset="0"/>
              <a:buAutoNum type="arabicPeriod"/>
            </a:pPr>
            <a:r>
              <a:rPr lang="en-US" sz="1200" dirty="0">
                <a:latin typeface="Calibri" pitchFamily="34" charset="0"/>
              </a:rPr>
              <a:t> 4</a:t>
            </a:r>
            <a:r>
              <a:rPr lang="en-US" sz="1200" dirty="0" smtClean="0">
                <a:latin typeface="Calibri" pitchFamily="34" charset="0"/>
              </a:rPr>
              <a:t> </a:t>
            </a:r>
            <a:r>
              <a:rPr lang="en-US" sz="1200" dirty="0">
                <a:latin typeface="Calibri" pitchFamily="34" charset="0"/>
              </a:rPr>
              <a:t>* BEE Rating</a:t>
            </a:r>
          </a:p>
        </p:txBody>
      </p:sp>
      <p:sp>
        <p:nvSpPr>
          <p:cNvPr id="118804" name="Rectangle 12"/>
          <p:cNvSpPr>
            <a:spLocks noChangeArrowheads="1"/>
          </p:cNvSpPr>
          <p:nvPr/>
        </p:nvSpPr>
        <p:spPr bwMode="auto">
          <a:xfrm>
            <a:off x="2133600" y="5173662"/>
            <a:ext cx="1943100" cy="23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t">
              <a:lnSpc>
                <a:spcPct val="80000"/>
              </a:lnSpc>
            </a:pPr>
            <a:r>
              <a:rPr lang="en-IN" sz="1200" dirty="0">
                <a:latin typeface="Calibri" pitchFamily="34" charset="0"/>
              </a:rPr>
              <a:t>524 W * 650 D * 1250 H</a:t>
            </a:r>
          </a:p>
        </p:txBody>
      </p:sp>
      <p:sp>
        <p:nvSpPr>
          <p:cNvPr id="118805" name="Rectangle 13"/>
          <p:cNvSpPr>
            <a:spLocks noChangeArrowheads="1"/>
          </p:cNvSpPr>
          <p:nvPr/>
        </p:nvSpPr>
        <p:spPr bwMode="auto">
          <a:xfrm>
            <a:off x="403225" y="5181600"/>
            <a:ext cx="2159000" cy="19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t">
              <a:lnSpc>
                <a:spcPct val="80000"/>
              </a:lnSpc>
            </a:pPr>
            <a:r>
              <a:rPr lang="en-IN" sz="1200">
                <a:latin typeface="Calibri" pitchFamily="34" charset="0"/>
              </a:rPr>
              <a:t>Product Dimension (mm)</a:t>
            </a:r>
          </a:p>
        </p:txBody>
      </p:sp>
      <p:sp>
        <p:nvSpPr>
          <p:cNvPr id="118815" name="Text Box 40"/>
          <p:cNvSpPr txBox="1">
            <a:spLocks noChangeArrowheads="1"/>
          </p:cNvSpPr>
          <p:nvPr/>
        </p:nvSpPr>
        <p:spPr bwMode="auto">
          <a:xfrm>
            <a:off x="4759325" y="4725988"/>
            <a:ext cx="458788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200" b="1">
                <a:solidFill>
                  <a:schemeClr val="bg1"/>
                </a:solidFill>
              </a:rPr>
              <a:t>MP</a:t>
            </a:r>
          </a:p>
        </p:txBody>
      </p:sp>
      <p:pic>
        <p:nvPicPr>
          <p:cNvPr id="118824" name="Picture 2" descr="D:\Ravikant\Videocon\Sachin Sir\Product Images &amp; Creatives\REF\VID REF\Signature_VAL225T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066800"/>
            <a:ext cx="1801812" cy="328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8825" name="Rectangle 6"/>
          <p:cNvSpPr>
            <a:spLocks noChangeAspect="1" noChangeArrowheads="1"/>
          </p:cNvSpPr>
          <p:nvPr/>
        </p:nvSpPr>
        <p:spPr bwMode="auto">
          <a:xfrm>
            <a:off x="381000" y="685800"/>
            <a:ext cx="8686800" cy="6096000"/>
          </a:xfrm>
          <a:prstGeom prst="rect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latinLnBrk="1"/>
            <a:endParaRPr kumimoji="1" lang="ko-KR" altLang="ko-KR" sz="1200" b="1">
              <a:solidFill>
                <a:srgbClr val="CCFF99"/>
              </a:solidFill>
              <a:latin typeface="Times New Roman" pitchFamily="18" charset="0"/>
              <a:ea typeface="Gulim" pitchFamily="34" charset="-127"/>
              <a:cs typeface="Angsana New" pitchFamily="18" charset="-34"/>
            </a:endParaRPr>
          </a:p>
        </p:txBody>
      </p:sp>
      <p:sp>
        <p:nvSpPr>
          <p:cNvPr id="118827" name="Rectangle 5"/>
          <p:cNvSpPr>
            <a:spLocks noChangeArrowheads="1"/>
          </p:cNvSpPr>
          <p:nvPr/>
        </p:nvSpPr>
        <p:spPr bwMode="auto">
          <a:xfrm>
            <a:off x="428625" y="687388"/>
            <a:ext cx="8424863" cy="287337"/>
          </a:xfrm>
          <a:prstGeom prst="rect">
            <a:avLst/>
          </a:pr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18828" name="Line 6"/>
          <p:cNvSpPr>
            <a:spLocks noChangeShapeType="1"/>
          </p:cNvSpPr>
          <p:nvPr/>
        </p:nvSpPr>
        <p:spPr bwMode="auto">
          <a:xfrm>
            <a:off x="3924300" y="685800"/>
            <a:ext cx="0" cy="288925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8829" name="Rectangle 7"/>
          <p:cNvSpPr>
            <a:spLocks noChangeArrowheads="1"/>
          </p:cNvSpPr>
          <p:nvPr/>
        </p:nvSpPr>
        <p:spPr bwMode="auto">
          <a:xfrm>
            <a:off x="2514600" y="717550"/>
            <a:ext cx="91440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defTabSz="762000">
              <a:lnSpc>
                <a:spcPct val="60000"/>
              </a:lnSpc>
            </a:pPr>
            <a:r>
              <a:rPr kumimoji="1" lang="en-US" altLang="ko-KR" sz="1600" b="1" dirty="0">
                <a:latin typeface="Calibri" pitchFamily="34" charset="0"/>
                <a:ea typeface="Dotum" pitchFamily="34" charset="-127"/>
              </a:rPr>
              <a:t>Features</a:t>
            </a:r>
            <a:endParaRPr kumimoji="1" lang="ko-KR" altLang="en-US" sz="1600" b="1" dirty="0">
              <a:latin typeface="Calibri" pitchFamily="34" charset="0"/>
              <a:ea typeface="Dotum" pitchFamily="34" charset="-127"/>
            </a:endParaRPr>
          </a:p>
        </p:txBody>
      </p:sp>
      <p:sp>
        <p:nvSpPr>
          <p:cNvPr id="118830" name="Rectangle 7"/>
          <p:cNvSpPr>
            <a:spLocks noChangeArrowheads="1"/>
          </p:cNvSpPr>
          <p:nvPr/>
        </p:nvSpPr>
        <p:spPr bwMode="auto">
          <a:xfrm>
            <a:off x="457200" y="735013"/>
            <a:ext cx="4071938" cy="2407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/>
          <a:p>
            <a:pPr defTabSz="762000">
              <a:lnSpc>
                <a:spcPct val="60000"/>
              </a:lnSpc>
            </a:pPr>
            <a:r>
              <a:rPr kumimoji="1" lang="en-US" altLang="ko-KR" sz="1600" b="1" dirty="0">
                <a:latin typeface="Calibri" pitchFamily="34" charset="0"/>
                <a:ea typeface="Dotum" pitchFamily="34" charset="-127"/>
              </a:rPr>
              <a:t>I</a:t>
            </a:r>
            <a:r>
              <a:rPr kumimoji="1" lang="en-US" altLang="ko-KR" sz="1600" b="1" dirty="0" smtClean="0">
                <a:latin typeface="Calibri" pitchFamily="34" charset="0"/>
                <a:ea typeface="Dotum" pitchFamily="34" charset="-127"/>
              </a:rPr>
              <a:t>AP224T</a:t>
            </a:r>
            <a:endParaRPr kumimoji="1" lang="ko-KR" altLang="en-US" sz="1600" b="1" dirty="0">
              <a:latin typeface="Calibri" pitchFamily="34" charset="0"/>
              <a:ea typeface="Dotum" pitchFamily="34" charset="-127"/>
            </a:endParaRPr>
          </a:p>
        </p:txBody>
      </p:sp>
      <p:sp>
        <p:nvSpPr>
          <p:cNvPr id="118832" name="Rectangle 7"/>
          <p:cNvSpPr>
            <a:spLocks noChangeArrowheads="1"/>
          </p:cNvSpPr>
          <p:nvPr/>
        </p:nvSpPr>
        <p:spPr bwMode="auto">
          <a:xfrm>
            <a:off x="469900" y="4410075"/>
            <a:ext cx="210185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defTabSz="762000">
              <a:lnSpc>
                <a:spcPct val="60000"/>
              </a:lnSpc>
            </a:pPr>
            <a:r>
              <a:rPr kumimoji="1" lang="en-US" altLang="ko-KR" sz="1600" b="1">
                <a:latin typeface="Calibri" pitchFamily="34" charset="0"/>
                <a:ea typeface="Dotum" pitchFamily="34" charset="-127"/>
              </a:rPr>
              <a:t>Technical Specification</a:t>
            </a:r>
            <a:endParaRPr kumimoji="1" lang="ko-KR" altLang="en-US" sz="1600" b="1">
              <a:latin typeface="Calibri" pitchFamily="34" charset="0"/>
              <a:ea typeface="Dotum" pitchFamily="34" charset="-127"/>
            </a:endParaRPr>
          </a:p>
        </p:txBody>
      </p:sp>
      <p:graphicFrame>
        <p:nvGraphicFramePr>
          <p:cNvPr id="30" name="Table 29"/>
          <p:cNvGraphicFramePr>
            <a:graphicFrameLocks noGrp="1"/>
          </p:cNvGraphicFramePr>
          <p:nvPr>
            <p:extLst/>
          </p:nvPr>
        </p:nvGraphicFramePr>
        <p:xfrm>
          <a:off x="4267200" y="1066800"/>
          <a:ext cx="4495800" cy="5514585"/>
        </p:xfrm>
        <a:graphic>
          <a:graphicData uri="http://schemas.openxmlformats.org/drawingml/2006/table">
            <a:tbl>
              <a:tblPr/>
              <a:tblGrid>
                <a:gridCol w="1540519"/>
                <a:gridCol w="1540519"/>
                <a:gridCol w="1414762"/>
              </a:tblGrid>
              <a:tr h="115427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2014</a:t>
                      </a:r>
                    </a:p>
                  </a:txBody>
                  <a:tcPr marL="4809" marR="4809" marT="48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MODEL NO</a:t>
                      </a:r>
                    </a:p>
                  </a:txBody>
                  <a:tcPr marL="4809" marR="4809" marT="48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VAP224T</a:t>
                      </a:r>
                    </a:p>
                  </a:txBody>
                  <a:tcPr marL="4809" marR="4809" marT="48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542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BRAND NAME</a:t>
                      </a:r>
                    </a:p>
                  </a:txBody>
                  <a:tcPr marL="4809" marR="4809" marT="48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VIDEOCON</a:t>
                      </a:r>
                    </a:p>
                  </a:txBody>
                  <a:tcPr marL="4809" marR="4809" marT="48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6189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809" marR="4809" marT="48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PLANT</a:t>
                      </a:r>
                    </a:p>
                  </a:txBody>
                  <a:tcPr marL="4809" marR="4809" marT="48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AUR</a:t>
                      </a:r>
                    </a:p>
                  </a:txBody>
                  <a:tcPr marL="4809" marR="4809" marT="48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6189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809" marR="4809" marT="48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809" marR="4809" marT="48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West</a:t>
                      </a:r>
                    </a:p>
                  </a:txBody>
                  <a:tcPr marL="4809" marR="4809" marT="48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6189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809" marR="4809" marT="48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809" marR="4809" marT="48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809" marR="4809" marT="48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5427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PHYSICAL BRIEF</a:t>
                      </a:r>
                    </a:p>
                  </a:txBody>
                  <a:tcPr marL="4809" marR="4809" marT="48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PET NAME</a:t>
                      </a:r>
                    </a:p>
                  </a:txBody>
                  <a:tcPr marL="4809" marR="4809" marT="48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MARVEL</a:t>
                      </a:r>
                    </a:p>
                  </a:txBody>
                  <a:tcPr marL="4809" marR="4809" marT="48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542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CAPACITY (L)</a:t>
                      </a:r>
                    </a:p>
                  </a:txBody>
                  <a:tcPr marL="4809" marR="4809" marT="48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215</a:t>
                      </a:r>
                    </a:p>
                  </a:txBody>
                  <a:tcPr marL="4809" marR="4809" marT="48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5427">
                <a:tc rowSpan="4">
                  <a:txBody>
                    <a:bodyPr/>
                    <a:lstStyle/>
                    <a:p>
                      <a:pPr algn="ctr" rtl="0" fontAlgn="ctr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FUNCTIONAL</a:t>
                      </a:r>
                    </a:p>
                  </a:txBody>
                  <a:tcPr marL="4809" marR="4809" marT="48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STAR RATING</a:t>
                      </a:r>
                    </a:p>
                  </a:txBody>
                  <a:tcPr marL="4809" marR="4809" marT="48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4809" marR="4809" marT="48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542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GASKET TYPE</a:t>
                      </a:r>
                    </a:p>
                  </a:txBody>
                  <a:tcPr marL="4809" marR="4809" marT="48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REMOVABLE </a:t>
                      </a:r>
                    </a:p>
                  </a:txBody>
                  <a:tcPr marL="4809" marR="4809" marT="48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085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ANTI BACTERIAL GASKET</a:t>
                      </a:r>
                    </a:p>
                  </a:txBody>
                  <a:tcPr marL="4809" marR="4809" marT="48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YES</a:t>
                      </a:r>
                    </a:p>
                  </a:txBody>
                  <a:tcPr marL="4809" marR="4809" marT="48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618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INSITU DOOR FOAM</a:t>
                      </a:r>
                    </a:p>
                  </a:txBody>
                  <a:tcPr marL="4809" marR="4809" marT="48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YES</a:t>
                      </a:r>
                    </a:p>
                  </a:txBody>
                  <a:tcPr marL="4809" marR="4809" marT="48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141">
                <a:tc rowSpan="10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en-US" sz="105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REF COMPARTMENT</a:t>
                      </a:r>
                    </a:p>
                    <a:p>
                      <a:pPr algn="ctr" rtl="0" fontAlgn="ctr"/>
                      <a:endParaRPr lang="en-US" sz="105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809" marR="4809" marT="48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TRAY FRESH ROOM</a:t>
                      </a:r>
                    </a:p>
                  </a:txBody>
                  <a:tcPr marL="4809" marR="4809" marT="48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TRANSPARENT (GPPS, with Sarration)</a:t>
                      </a:r>
                    </a:p>
                  </a:txBody>
                  <a:tcPr marL="4809" marR="4809" marT="48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618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ICE TRAY</a:t>
                      </a:r>
                    </a:p>
                  </a:txBody>
                  <a:tcPr marL="4809" marR="4809" marT="48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 NOS</a:t>
                      </a:r>
                    </a:p>
                  </a:txBody>
                  <a:tcPr marL="4809" marR="4809" marT="48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14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SHELF</a:t>
                      </a:r>
                    </a:p>
                  </a:txBody>
                  <a:tcPr marL="4809" marR="4809" marT="48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3-TOUGHNED GLASS </a:t>
                      </a:r>
                    </a:p>
                  </a:txBody>
                  <a:tcPr marL="4809" marR="4809" marT="48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542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DEODORIZER</a:t>
                      </a:r>
                    </a:p>
                  </a:txBody>
                  <a:tcPr marL="4809" marR="4809" marT="48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YES</a:t>
                      </a:r>
                    </a:p>
                  </a:txBody>
                  <a:tcPr marL="4809" marR="4809" marT="48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14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EGG TRAY</a:t>
                      </a:r>
                    </a:p>
                  </a:txBody>
                  <a:tcPr marL="4809" marR="4809" marT="48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TRANSPARENT (GPPS)</a:t>
                      </a:r>
                    </a:p>
                  </a:txBody>
                  <a:tcPr marL="4809" marR="4809" marT="48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14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COVER CRISPER</a:t>
                      </a:r>
                    </a:p>
                  </a:txBody>
                  <a:tcPr marL="4809" marR="4809" marT="48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TRANSPARENT (GPPS)</a:t>
                      </a:r>
                    </a:p>
                  </a:txBody>
                  <a:tcPr marL="4809" marR="4809" marT="48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14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CRISPER </a:t>
                      </a:r>
                    </a:p>
                  </a:txBody>
                  <a:tcPr marL="4809" marR="4809" marT="48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TRANSPARENT (GPPS)</a:t>
                      </a:r>
                    </a:p>
                  </a:txBody>
                  <a:tcPr marL="4809" marR="4809" marT="48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56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SHELF BOTTLE  </a:t>
                      </a:r>
                    </a:p>
                  </a:txBody>
                  <a:tcPr marL="4809" marR="4809" marT="48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MOULDED BIG TRANSP. -02 NOS.</a:t>
                      </a:r>
                    </a:p>
                  </a:txBody>
                  <a:tcPr marL="4809" marR="4809" marT="48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56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SHELF UTILITY</a:t>
                      </a:r>
                    </a:p>
                  </a:txBody>
                  <a:tcPr marL="4809" marR="4809" marT="48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MOULDED SMALL TRANSP. -02 NOS.</a:t>
                      </a:r>
                    </a:p>
                  </a:txBody>
                  <a:tcPr marL="4809" marR="4809" marT="48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79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FREEZER DOOR </a:t>
                      </a:r>
                    </a:p>
                  </a:txBody>
                  <a:tcPr marL="4809" marR="4809" marT="48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GPPS (TRANSPARENT) (with back cover)</a:t>
                      </a:r>
                    </a:p>
                  </a:txBody>
                  <a:tcPr marL="4809" marR="4809" marT="48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6189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809" marR="4809" marT="48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DOOR FINISH</a:t>
                      </a:r>
                    </a:p>
                  </a:txBody>
                  <a:tcPr marL="4809" marR="4809" marT="48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PCM</a:t>
                      </a:r>
                    </a:p>
                  </a:txBody>
                  <a:tcPr marL="4809" marR="4809" marT="48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618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HANDLE TYPE</a:t>
                      </a:r>
                    </a:p>
                  </a:txBody>
                  <a:tcPr marL="4809" marR="4809" marT="48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BAR</a:t>
                      </a:r>
                    </a:p>
                  </a:txBody>
                  <a:tcPr marL="4809" marR="4809" marT="48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5427"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MISC</a:t>
                      </a:r>
                    </a:p>
                  </a:txBody>
                  <a:tcPr marL="4809" marR="4809" marT="48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CONDENSER</a:t>
                      </a:r>
                    </a:p>
                  </a:txBody>
                  <a:tcPr marL="4809" marR="4809" marT="48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EXTERNAL</a:t>
                      </a:r>
                    </a:p>
                  </a:txBody>
                  <a:tcPr marL="4809" marR="4809" marT="48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618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LOCK</a:t>
                      </a:r>
                    </a:p>
                  </a:txBody>
                  <a:tcPr marL="4809" marR="4809" marT="48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YES</a:t>
                      </a:r>
                    </a:p>
                  </a:txBody>
                  <a:tcPr marL="4809" marR="4809" marT="48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56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STICKERS</a:t>
                      </a:r>
                    </a:p>
                  </a:txBody>
                  <a:tcPr marL="4809" marR="4809" marT="48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BEE / PET NAME / ECOFRESH </a:t>
                      </a:r>
                    </a:p>
                  </a:txBody>
                  <a:tcPr marL="4809" marR="4809" marT="48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5427"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DOOR COLOR</a:t>
                      </a:r>
                    </a:p>
                  </a:txBody>
                  <a:tcPr marL="4809" marR="4809" marT="48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SILVER IVY, BLACK IVY</a:t>
                      </a:r>
                    </a:p>
                  </a:txBody>
                  <a:tcPr marL="4809" marR="4809" marT="48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5427"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CABINET COLOR</a:t>
                      </a:r>
                    </a:p>
                  </a:txBody>
                  <a:tcPr marL="4809" marR="4809" marT="48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DARK GREY,SILKY GREY</a:t>
                      </a:r>
                    </a:p>
                  </a:txBody>
                  <a:tcPr marL="4809" marR="4809" marT="48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31" name="Picture 2"/>
          <p:cNvPicPr preferRelativeResize="0">
            <a:picLocks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943600"/>
            <a:ext cx="685799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2" name="Picture 2"/>
          <p:cNvPicPr preferRelativeResize="0">
            <a:picLocks noChangeArrowheads="1"/>
          </p:cNvPicPr>
          <p:nvPr/>
        </p:nvPicPr>
        <p:blipFill>
          <a:blip r:embed="rId5" cstate="email">
            <a:lum bright="40000" contrast="-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5943600"/>
            <a:ext cx="636813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3" name="Text Box 40"/>
          <p:cNvSpPr txBox="1">
            <a:spLocks noChangeArrowheads="1"/>
          </p:cNvSpPr>
          <p:nvPr/>
        </p:nvSpPr>
        <p:spPr bwMode="auto">
          <a:xfrm>
            <a:off x="381000" y="6428601"/>
            <a:ext cx="7620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dirty="0" smtClean="0">
                <a:solidFill>
                  <a:prstClr val="black"/>
                </a:solidFill>
              </a:rPr>
              <a:t>Black Ivy</a:t>
            </a:r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34" name="Text Box 40"/>
          <p:cNvSpPr txBox="1">
            <a:spLocks noChangeArrowheads="1"/>
          </p:cNvSpPr>
          <p:nvPr/>
        </p:nvSpPr>
        <p:spPr bwMode="auto">
          <a:xfrm>
            <a:off x="1066800" y="6428601"/>
            <a:ext cx="10668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dirty="0" smtClean="0">
                <a:solidFill>
                  <a:prstClr val="black"/>
                </a:solidFill>
              </a:rPr>
              <a:t>Silver Ivy</a:t>
            </a:r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35" name="Rectangle 5"/>
          <p:cNvSpPr>
            <a:spLocks noChangeArrowheads="1"/>
          </p:cNvSpPr>
          <p:nvPr/>
        </p:nvSpPr>
        <p:spPr bwMode="auto">
          <a:xfrm>
            <a:off x="304800" y="304800"/>
            <a:ext cx="2665473" cy="36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latinLnBrk="1"/>
            <a:r>
              <a:rPr kumimoji="1" lang="en-US" altLang="ko-KR" b="1" dirty="0" smtClean="0">
                <a:solidFill>
                  <a:srgbClr val="000000"/>
                </a:solidFill>
                <a:ea typeface="HY헤드라인M"/>
                <a:cs typeface="Angsana New" pitchFamily="18" charset="-34"/>
              </a:rPr>
              <a:t> WEST – PREMIUM SERIES</a:t>
            </a:r>
            <a:endParaRPr kumimoji="1" lang="en-US" altLang="ko-KR" b="1" dirty="0">
              <a:solidFill>
                <a:srgbClr val="000000"/>
              </a:solidFill>
              <a:ea typeface="HY헤드라인M"/>
              <a:cs typeface="Angsana New" pitchFamily="18" charset="-34"/>
            </a:endParaRPr>
          </a:p>
        </p:txBody>
      </p:sp>
      <p:pic>
        <p:nvPicPr>
          <p:cNvPr id="24" name="Picture 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114800" y="76200"/>
            <a:ext cx="16002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19793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28596" y="1766313"/>
            <a:ext cx="828680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 smtClean="0"/>
              <a:t>Increase Market share </a:t>
            </a:r>
            <a:r>
              <a:rPr lang="en-US" sz="2000" dirty="0"/>
              <a:t> </a:t>
            </a:r>
            <a:r>
              <a:rPr lang="en-US" sz="2000" dirty="0" smtClean="0"/>
              <a:t>12% </a:t>
            </a:r>
            <a:r>
              <a:rPr lang="en-US" sz="2000" dirty="0" smtClean="0">
                <a:sym typeface="Wingdings" pitchFamily="2" charset="2"/>
              </a:rPr>
              <a:t>22% </a:t>
            </a:r>
            <a:r>
              <a:rPr lang="en-US" sz="2000" dirty="0" smtClean="0"/>
              <a:t>by targeting new set of customers</a:t>
            </a:r>
          </a:p>
          <a:p>
            <a:pPr marL="742950" indent="-74295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 smtClean="0"/>
              <a:t>Target new market (Increase Penetration)</a:t>
            </a:r>
          </a:p>
          <a:p>
            <a:pPr marL="742950" indent="-74295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 smtClean="0"/>
              <a:t>Strengthen Distribution network by acquiring new Trade partners</a:t>
            </a:r>
          </a:p>
          <a:p>
            <a:pPr marL="742950" indent="-74295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 smtClean="0"/>
              <a:t>Maintain sales volume during lean period (post Diwali)</a:t>
            </a:r>
            <a:endParaRPr lang="en-IN" sz="2000" dirty="0"/>
          </a:p>
        </p:txBody>
      </p:sp>
      <p:sp>
        <p:nvSpPr>
          <p:cNvPr id="5" name="Rectangle 4"/>
          <p:cNvSpPr/>
          <p:nvPr/>
        </p:nvSpPr>
        <p:spPr>
          <a:xfrm>
            <a:off x="0" y="609600"/>
            <a:ext cx="9144000" cy="457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     Business Objective</a:t>
            </a:r>
            <a:endParaRPr lang="en-US" sz="2400" b="1" dirty="0">
              <a:solidFill>
                <a:schemeClr val="bg1"/>
              </a:solidFill>
            </a:endParaRPr>
          </a:p>
        </p:txBody>
      </p:sp>
      <p:pic>
        <p:nvPicPr>
          <p:cNvPr id="21506" name="Picture 2" descr="C:\Users\anjuk\Desktop\ojec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4038600"/>
            <a:ext cx="3276600" cy="24574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10052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5"/>
          <p:cNvSpPr>
            <a:spLocks noChangeArrowheads="1"/>
          </p:cNvSpPr>
          <p:nvPr/>
        </p:nvSpPr>
        <p:spPr bwMode="auto">
          <a:xfrm>
            <a:off x="428625" y="609600"/>
            <a:ext cx="8424863" cy="287337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076" name="Line 6"/>
          <p:cNvSpPr>
            <a:spLocks noChangeShapeType="1"/>
          </p:cNvSpPr>
          <p:nvPr/>
        </p:nvSpPr>
        <p:spPr bwMode="auto">
          <a:xfrm>
            <a:off x="3924300" y="1093788"/>
            <a:ext cx="0" cy="288925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078" name="Rectangle 6"/>
          <p:cNvSpPr>
            <a:spLocks noChangeAspect="1" noChangeArrowheads="1"/>
          </p:cNvSpPr>
          <p:nvPr/>
        </p:nvSpPr>
        <p:spPr bwMode="auto">
          <a:xfrm>
            <a:off x="417513" y="596900"/>
            <a:ext cx="8424862" cy="6108700"/>
          </a:xfrm>
          <a:prstGeom prst="rect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latinLnBrk="1"/>
            <a:endParaRPr kumimoji="1" lang="ko-KR" altLang="ko-KR" sz="1200" b="1">
              <a:solidFill>
                <a:srgbClr val="CCFF99"/>
              </a:solidFill>
              <a:latin typeface="Times New Roman" pitchFamily="18" charset="0"/>
              <a:ea typeface="Gulim" pitchFamily="34" charset="-127"/>
              <a:cs typeface="Angsana New" pitchFamily="18" charset="-34"/>
            </a:endParaRPr>
          </a:p>
        </p:txBody>
      </p:sp>
      <p:sp>
        <p:nvSpPr>
          <p:cNvPr id="3079" name="Rectangle 7"/>
          <p:cNvSpPr>
            <a:spLocks noChangeArrowheads="1"/>
          </p:cNvSpPr>
          <p:nvPr/>
        </p:nvSpPr>
        <p:spPr bwMode="auto">
          <a:xfrm>
            <a:off x="2932113" y="676275"/>
            <a:ext cx="1030287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defTabSz="762000">
              <a:lnSpc>
                <a:spcPct val="60000"/>
              </a:lnSpc>
            </a:pPr>
            <a:r>
              <a:rPr kumimoji="1" lang="en-US" altLang="ko-KR" sz="1600" b="1" dirty="0">
                <a:solidFill>
                  <a:prstClr val="black"/>
                </a:solidFill>
                <a:ea typeface="돋움" pitchFamily="34" charset="-127"/>
              </a:rPr>
              <a:t>Features</a:t>
            </a:r>
            <a:endParaRPr kumimoji="1" lang="ko-KR" altLang="en-US" sz="1600" b="1" dirty="0">
              <a:solidFill>
                <a:prstClr val="black"/>
              </a:solidFill>
              <a:ea typeface="돋움" pitchFamily="34" charset="-127"/>
            </a:endParaRPr>
          </a:p>
        </p:txBody>
      </p:sp>
      <p:sp>
        <p:nvSpPr>
          <p:cNvPr id="3080" name="Rectangle 7"/>
          <p:cNvSpPr>
            <a:spLocks noChangeArrowheads="1"/>
          </p:cNvSpPr>
          <p:nvPr/>
        </p:nvSpPr>
        <p:spPr bwMode="auto">
          <a:xfrm>
            <a:off x="588963" y="4648200"/>
            <a:ext cx="2443162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defTabSz="762000">
              <a:lnSpc>
                <a:spcPct val="60000"/>
              </a:lnSpc>
            </a:pPr>
            <a:r>
              <a:rPr kumimoji="1" lang="en-US" altLang="ko-KR" sz="1600" b="1" dirty="0">
                <a:solidFill>
                  <a:prstClr val="black"/>
                </a:solidFill>
                <a:ea typeface="돋움" pitchFamily="34" charset="-127"/>
              </a:rPr>
              <a:t>Technical Specification</a:t>
            </a:r>
            <a:endParaRPr kumimoji="1" lang="ko-KR" altLang="en-US" sz="1600" b="1" dirty="0">
              <a:solidFill>
                <a:prstClr val="black"/>
              </a:solidFill>
              <a:ea typeface="돋움" pitchFamily="34" charset="-127"/>
            </a:endParaRPr>
          </a:p>
        </p:txBody>
      </p:sp>
      <p:sp>
        <p:nvSpPr>
          <p:cNvPr id="3090" name="Line 20"/>
          <p:cNvSpPr>
            <a:spLocks noChangeShapeType="1"/>
          </p:cNvSpPr>
          <p:nvPr/>
        </p:nvSpPr>
        <p:spPr bwMode="auto">
          <a:xfrm>
            <a:off x="493713" y="4933950"/>
            <a:ext cx="0" cy="1744663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7" name="Rectangle 7"/>
          <p:cNvSpPr>
            <a:spLocks noChangeArrowheads="1"/>
          </p:cNvSpPr>
          <p:nvPr/>
        </p:nvSpPr>
        <p:spPr bwMode="auto">
          <a:xfrm>
            <a:off x="2286001" y="990600"/>
            <a:ext cx="2057400" cy="36939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075" tIns="46038" rIns="92075" bIns="46038">
            <a:spAutoFit/>
          </a:bodyPr>
          <a:lstStyle/>
          <a:p>
            <a:pPr marL="228600" indent="-228600" defTabSz="762000">
              <a:lnSpc>
                <a:spcPct val="150000"/>
              </a:lnSpc>
              <a:buFontTx/>
              <a:buAutoNum type="arabicPeriod"/>
            </a:pPr>
            <a:r>
              <a:rPr lang="en-US" sz="1200" dirty="0">
                <a:solidFill>
                  <a:prstClr val="black"/>
                </a:solidFill>
              </a:rPr>
              <a:t>5</a:t>
            </a:r>
            <a:r>
              <a:rPr lang="en-US" sz="1200" dirty="0" smtClean="0">
                <a:solidFill>
                  <a:prstClr val="black"/>
                </a:solidFill>
              </a:rPr>
              <a:t> </a:t>
            </a:r>
            <a:r>
              <a:rPr lang="en-US" sz="1200" dirty="0">
                <a:solidFill>
                  <a:prstClr val="black"/>
                </a:solidFill>
              </a:rPr>
              <a:t>Star Rating</a:t>
            </a:r>
          </a:p>
          <a:p>
            <a:pPr marL="228600" indent="-228600" defTabSz="762000">
              <a:lnSpc>
                <a:spcPct val="150000"/>
              </a:lnSpc>
              <a:buFontTx/>
              <a:buAutoNum type="arabicPeriod"/>
            </a:pPr>
            <a:r>
              <a:rPr lang="en-US" sz="1200" dirty="0">
                <a:solidFill>
                  <a:prstClr val="black"/>
                </a:solidFill>
              </a:rPr>
              <a:t>Stabilizer free Operation</a:t>
            </a:r>
          </a:p>
          <a:p>
            <a:pPr marL="228600" indent="-228600" defTabSz="762000">
              <a:lnSpc>
                <a:spcPct val="150000"/>
              </a:lnSpc>
            </a:pPr>
            <a:r>
              <a:rPr lang="en-US" sz="1200" dirty="0">
                <a:solidFill>
                  <a:prstClr val="black"/>
                </a:solidFill>
              </a:rPr>
              <a:t>3.   PCM Finish</a:t>
            </a:r>
          </a:p>
          <a:p>
            <a:pPr marL="228600" indent="-228600" defTabSz="762000">
              <a:lnSpc>
                <a:spcPct val="150000"/>
              </a:lnSpc>
            </a:pPr>
            <a:r>
              <a:rPr lang="en-US" sz="1200" dirty="0">
                <a:solidFill>
                  <a:prstClr val="black"/>
                </a:solidFill>
              </a:rPr>
              <a:t>4.   Transparent Interiors</a:t>
            </a:r>
          </a:p>
          <a:p>
            <a:pPr marL="228600" indent="-228600" defTabSz="762000">
              <a:lnSpc>
                <a:spcPct val="150000"/>
              </a:lnSpc>
              <a:buFontTx/>
              <a:buAutoNum type="arabicPeriod" startAt="5"/>
            </a:pPr>
            <a:r>
              <a:rPr lang="en-US" sz="1200" dirty="0">
                <a:solidFill>
                  <a:prstClr val="black"/>
                </a:solidFill>
              </a:rPr>
              <a:t>Anti Bacterial Removable </a:t>
            </a:r>
          </a:p>
          <a:p>
            <a:pPr marL="228600" indent="-228600" defTabSz="762000">
              <a:lnSpc>
                <a:spcPct val="150000"/>
              </a:lnSpc>
            </a:pPr>
            <a:r>
              <a:rPr lang="en-US" sz="1200" dirty="0">
                <a:solidFill>
                  <a:prstClr val="black"/>
                </a:solidFill>
              </a:rPr>
              <a:t>       Door Gasket</a:t>
            </a:r>
          </a:p>
          <a:p>
            <a:pPr marL="228600" indent="-228600" defTabSz="762000">
              <a:lnSpc>
                <a:spcPct val="150000"/>
              </a:lnSpc>
            </a:pPr>
            <a:r>
              <a:rPr lang="en-US" sz="1200" dirty="0">
                <a:solidFill>
                  <a:prstClr val="black"/>
                </a:solidFill>
              </a:rPr>
              <a:t>6.   Door Lock</a:t>
            </a:r>
          </a:p>
          <a:p>
            <a:pPr marL="228600" indent="-228600" defTabSz="762000">
              <a:lnSpc>
                <a:spcPct val="150000"/>
              </a:lnSpc>
              <a:buFontTx/>
              <a:buAutoNum type="arabicPeriod" startAt="7"/>
            </a:pPr>
            <a:r>
              <a:rPr lang="en-US" sz="1200" dirty="0">
                <a:solidFill>
                  <a:prstClr val="black"/>
                </a:solidFill>
              </a:rPr>
              <a:t>1+4 Yrs. Warranty</a:t>
            </a:r>
          </a:p>
          <a:p>
            <a:pPr marL="228600" indent="-228600" defTabSz="762000">
              <a:lnSpc>
                <a:spcPct val="150000"/>
              </a:lnSpc>
              <a:buFontTx/>
              <a:buAutoNum type="arabicPeriod" startAt="7"/>
            </a:pPr>
            <a:r>
              <a:rPr lang="en-US" sz="1200" b="1" dirty="0" smtClean="0">
                <a:solidFill>
                  <a:srgbClr val="FF0000"/>
                </a:solidFill>
              </a:rPr>
              <a:t>Socket Bar Handle </a:t>
            </a:r>
          </a:p>
          <a:p>
            <a:pPr marL="228600" indent="-228600" defTabSz="762000">
              <a:lnSpc>
                <a:spcPct val="150000"/>
              </a:lnSpc>
              <a:buFontTx/>
              <a:buAutoNum type="arabicPeriod" startAt="7"/>
            </a:pPr>
            <a:endParaRPr lang="en-US" sz="1200" b="1" dirty="0" smtClean="0">
              <a:solidFill>
                <a:srgbClr val="FF0000"/>
              </a:solidFill>
            </a:endParaRPr>
          </a:p>
          <a:p>
            <a:pPr marL="228600" indent="-228600" defTabSz="762000">
              <a:lnSpc>
                <a:spcPct val="150000"/>
              </a:lnSpc>
              <a:buFontTx/>
              <a:buAutoNum type="arabicPeriod" startAt="7"/>
            </a:pPr>
            <a:endParaRPr lang="en-US" sz="1200" b="1" dirty="0" smtClean="0">
              <a:solidFill>
                <a:srgbClr val="FF0000"/>
              </a:solidFill>
            </a:endParaRPr>
          </a:p>
          <a:p>
            <a:pPr marL="228600" indent="-228600" defTabSz="762000">
              <a:lnSpc>
                <a:spcPct val="150000"/>
              </a:lnSpc>
              <a:buFontTx/>
              <a:buAutoNum type="arabicPeriod" startAt="7"/>
            </a:pPr>
            <a:endParaRPr lang="en-US" sz="1200" b="1" dirty="0" smtClean="0">
              <a:solidFill>
                <a:srgbClr val="FF0000"/>
              </a:solidFill>
            </a:endParaRPr>
          </a:p>
          <a:p>
            <a:pPr marL="228600" indent="-228600" defTabSz="762000">
              <a:lnSpc>
                <a:spcPct val="150000"/>
              </a:lnSpc>
              <a:buFontTx/>
              <a:buAutoNum type="arabicPeriod" startAt="7"/>
            </a:pPr>
            <a:endParaRPr lang="en-US" sz="1200" b="1" dirty="0">
              <a:solidFill>
                <a:srgbClr val="FF0000"/>
              </a:solidFill>
            </a:endParaRPr>
          </a:p>
        </p:txBody>
      </p:sp>
      <p:sp>
        <p:nvSpPr>
          <p:cNvPr id="53" name="Rectangle 7"/>
          <p:cNvSpPr>
            <a:spLocks noChangeArrowheads="1"/>
          </p:cNvSpPr>
          <p:nvPr/>
        </p:nvSpPr>
        <p:spPr bwMode="auto">
          <a:xfrm>
            <a:off x="457200" y="685800"/>
            <a:ext cx="4071670" cy="2407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075" tIns="46038" rIns="92075" bIns="46038">
            <a:spAutoFit/>
          </a:bodyPr>
          <a:lstStyle/>
          <a:p>
            <a:pPr defTabSz="762000">
              <a:lnSpc>
                <a:spcPct val="60000"/>
              </a:lnSpc>
            </a:pPr>
            <a:r>
              <a:rPr kumimoji="1" lang="en-US" altLang="ko-KR" sz="1600" b="1" dirty="0">
                <a:ea typeface="돋움" pitchFamily="34" charset="-127"/>
              </a:rPr>
              <a:t>I</a:t>
            </a:r>
            <a:r>
              <a:rPr kumimoji="1" lang="en-US" altLang="ko-KR" sz="1600" b="1" dirty="0" smtClean="0">
                <a:ea typeface="돋움" pitchFamily="34" charset="-127"/>
              </a:rPr>
              <a:t>CP325TB </a:t>
            </a:r>
            <a:r>
              <a:rPr kumimoji="1" lang="en-US" altLang="ko-KR" sz="1600" b="1" dirty="0">
                <a:ea typeface="돋움" pitchFamily="34" charset="-127"/>
              </a:rPr>
              <a:t>(Marvel Series)</a:t>
            </a:r>
            <a:endParaRPr kumimoji="1" lang="ko-KR" altLang="en-US" sz="1600" b="1" dirty="0">
              <a:ea typeface="돋움" pitchFamily="34" charset="-127"/>
            </a:endParaRPr>
          </a:p>
        </p:txBody>
      </p:sp>
      <p:sp>
        <p:nvSpPr>
          <p:cNvPr id="40" name="Rectangle 18"/>
          <p:cNvSpPr>
            <a:spLocks noChangeArrowheads="1"/>
          </p:cNvSpPr>
          <p:nvPr/>
        </p:nvSpPr>
        <p:spPr bwMode="auto">
          <a:xfrm>
            <a:off x="529208" y="6413376"/>
            <a:ext cx="2088232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t">
              <a:lnSpc>
                <a:spcPct val="80000"/>
              </a:lnSpc>
            </a:pPr>
            <a:r>
              <a:rPr lang="en-IN" sz="1200" dirty="0" smtClean="0">
                <a:solidFill>
                  <a:prstClr val="black"/>
                </a:solidFill>
              </a:rPr>
              <a:t>Black </a:t>
            </a:r>
            <a:r>
              <a:rPr lang="en-IN" sz="1200" dirty="0">
                <a:solidFill>
                  <a:prstClr val="black"/>
                </a:solidFill>
              </a:rPr>
              <a:t>Hairline</a:t>
            </a:r>
          </a:p>
        </p:txBody>
      </p:sp>
      <p:sp>
        <p:nvSpPr>
          <p:cNvPr id="31" name="Rectangle 12"/>
          <p:cNvSpPr>
            <a:spLocks noChangeArrowheads="1"/>
          </p:cNvSpPr>
          <p:nvPr/>
        </p:nvSpPr>
        <p:spPr bwMode="auto">
          <a:xfrm>
            <a:off x="533400" y="5520680"/>
            <a:ext cx="2159000" cy="19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t">
              <a:lnSpc>
                <a:spcPct val="80000"/>
              </a:lnSpc>
            </a:pPr>
            <a:r>
              <a:rPr lang="en-IN" sz="1200" dirty="0" smtClean="0">
                <a:solidFill>
                  <a:prstClr val="black"/>
                </a:solidFill>
              </a:rPr>
              <a:t>Product </a:t>
            </a:r>
            <a:r>
              <a:rPr lang="en-IN" sz="1200" dirty="0">
                <a:solidFill>
                  <a:prstClr val="black"/>
                </a:solidFill>
              </a:rPr>
              <a:t>Dimension (mm)</a:t>
            </a:r>
          </a:p>
        </p:txBody>
      </p:sp>
      <p:sp>
        <p:nvSpPr>
          <p:cNvPr id="36" name="Rectangle 17"/>
          <p:cNvSpPr>
            <a:spLocks noChangeArrowheads="1"/>
          </p:cNvSpPr>
          <p:nvPr/>
        </p:nvSpPr>
        <p:spPr bwMode="auto">
          <a:xfrm>
            <a:off x="544513" y="5160640"/>
            <a:ext cx="1284287" cy="255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t">
              <a:lnSpc>
                <a:spcPct val="80000"/>
              </a:lnSpc>
            </a:pPr>
            <a:r>
              <a:rPr lang="en-IN" sz="1200" dirty="0">
                <a:solidFill>
                  <a:prstClr val="black"/>
                </a:solidFill>
              </a:rPr>
              <a:t>Power Supply</a:t>
            </a:r>
          </a:p>
        </p:txBody>
      </p:sp>
      <p:sp>
        <p:nvSpPr>
          <p:cNvPr id="43" name="Rectangle 19"/>
          <p:cNvSpPr>
            <a:spLocks noChangeArrowheads="1"/>
          </p:cNvSpPr>
          <p:nvPr/>
        </p:nvSpPr>
        <p:spPr bwMode="auto">
          <a:xfrm>
            <a:off x="523875" y="4800600"/>
            <a:ext cx="21590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t">
              <a:lnSpc>
                <a:spcPct val="80000"/>
              </a:lnSpc>
            </a:pPr>
            <a:r>
              <a:rPr lang="en-IN" sz="1200" dirty="0">
                <a:solidFill>
                  <a:prstClr val="black"/>
                </a:solidFill>
              </a:rPr>
              <a:t> Gross Capacity</a:t>
            </a:r>
          </a:p>
        </p:txBody>
      </p:sp>
      <p:sp>
        <p:nvSpPr>
          <p:cNvPr id="44" name="Rectangle 18"/>
          <p:cNvSpPr>
            <a:spLocks noChangeArrowheads="1"/>
          </p:cNvSpPr>
          <p:nvPr/>
        </p:nvSpPr>
        <p:spPr bwMode="auto">
          <a:xfrm>
            <a:off x="2514600" y="4800600"/>
            <a:ext cx="678299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t">
              <a:lnSpc>
                <a:spcPct val="80000"/>
              </a:lnSpc>
            </a:pPr>
            <a:r>
              <a:rPr lang="en-IN" sz="1200" dirty="0">
                <a:solidFill>
                  <a:prstClr val="black"/>
                </a:solidFill>
              </a:rPr>
              <a:t>307L</a:t>
            </a:r>
          </a:p>
        </p:txBody>
      </p:sp>
      <p:sp>
        <p:nvSpPr>
          <p:cNvPr id="54" name="Rectangle 53"/>
          <p:cNvSpPr>
            <a:spLocks noChangeArrowheads="1"/>
          </p:cNvSpPr>
          <p:nvPr/>
        </p:nvSpPr>
        <p:spPr bwMode="auto">
          <a:xfrm>
            <a:off x="2286000" y="5165403"/>
            <a:ext cx="1570037" cy="255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t">
              <a:lnSpc>
                <a:spcPct val="80000"/>
              </a:lnSpc>
            </a:pPr>
            <a:r>
              <a:rPr lang="en-IN" sz="1200" dirty="0">
                <a:solidFill>
                  <a:prstClr val="black"/>
                </a:solidFill>
              </a:rPr>
              <a:t>230V / 50 Hz AC</a:t>
            </a:r>
          </a:p>
        </p:txBody>
      </p:sp>
      <p:sp>
        <p:nvSpPr>
          <p:cNvPr id="57" name="Rectangle 11"/>
          <p:cNvSpPr>
            <a:spLocks noChangeArrowheads="1"/>
          </p:cNvSpPr>
          <p:nvPr/>
        </p:nvSpPr>
        <p:spPr bwMode="auto">
          <a:xfrm>
            <a:off x="2209800" y="5520680"/>
            <a:ext cx="1902043" cy="211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t">
              <a:lnSpc>
                <a:spcPct val="80000"/>
              </a:lnSpc>
            </a:pPr>
            <a:r>
              <a:rPr lang="en-IN" sz="1200" dirty="0">
                <a:solidFill>
                  <a:prstClr val="black"/>
                </a:solidFill>
              </a:rPr>
              <a:t>570*640*1540</a:t>
            </a:r>
          </a:p>
        </p:txBody>
      </p:sp>
      <p:sp>
        <p:nvSpPr>
          <p:cNvPr id="33" name="Rectangle 18"/>
          <p:cNvSpPr>
            <a:spLocks noChangeArrowheads="1"/>
          </p:cNvSpPr>
          <p:nvPr/>
        </p:nvSpPr>
        <p:spPr bwMode="auto">
          <a:xfrm>
            <a:off x="1977008" y="6400800"/>
            <a:ext cx="1802904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t">
              <a:lnSpc>
                <a:spcPct val="80000"/>
              </a:lnSpc>
            </a:pPr>
            <a:r>
              <a:rPr lang="en-IN" sz="1200" dirty="0" smtClean="0">
                <a:solidFill>
                  <a:prstClr val="black"/>
                </a:solidFill>
              </a:rPr>
              <a:t>Maroon Ivy </a:t>
            </a:r>
            <a:endParaRPr lang="en-IN" sz="1200" b="1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990600"/>
            <a:ext cx="1675051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7" name="Picture 3" descr="C:\Documents and Settings\manishsingh\Desktop\Videocon\Ref Mktg\DC Catalogue\DC Sept_Latest\Pics\307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31912" y="5812737"/>
            <a:ext cx="736104" cy="511862"/>
          </a:xfrm>
          <a:prstGeom prst="rect">
            <a:avLst/>
          </a:prstGeom>
          <a:noFill/>
        </p:spPr>
      </p:pic>
      <p:pic>
        <p:nvPicPr>
          <p:cNvPr id="38" name="Picture 14" descr="C:\Documents and Settings\manishsingh\Desktop\Videocon\Ref Mktg\DC Catalogue\DC Sept_Latest\Pics\VKL184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3512" y="5791200"/>
            <a:ext cx="762000" cy="533400"/>
          </a:xfrm>
          <a:prstGeom prst="rect">
            <a:avLst/>
          </a:prstGeom>
          <a:noFill/>
        </p:spPr>
      </p:pic>
      <p:graphicFrame>
        <p:nvGraphicFramePr>
          <p:cNvPr id="45" name="Table 44"/>
          <p:cNvGraphicFramePr>
            <a:graphicFrameLocks noGrp="1"/>
          </p:cNvGraphicFramePr>
          <p:nvPr/>
        </p:nvGraphicFramePr>
        <p:xfrm>
          <a:off x="4346744" y="990600"/>
          <a:ext cx="4263856" cy="5486397"/>
        </p:xfrm>
        <a:graphic>
          <a:graphicData uri="http://schemas.openxmlformats.org/drawingml/2006/table">
            <a:tbl>
              <a:tblPr/>
              <a:tblGrid>
                <a:gridCol w="1539658"/>
                <a:gridCol w="1362099"/>
                <a:gridCol w="1362099"/>
              </a:tblGrid>
              <a:tr h="190598"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2014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272" marR="6272" marT="6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MODEL NO</a:t>
                      </a:r>
                    </a:p>
                  </a:txBody>
                  <a:tcPr marL="6272" marR="6272" marT="6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VCP 325TB</a:t>
                      </a:r>
                    </a:p>
                  </a:txBody>
                  <a:tcPr marL="6272" marR="6272" marT="6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6496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BRAND NAME</a:t>
                      </a:r>
                    </a:p>
                  </a:txBody>
                  <a:tcPr marL="6272" marR="6272" marT="6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VIDEOCON</a:t>
                      </a:r>
                    </a:p>
                  </a:txBody>
                  <a:tcPr marL="6272" marR="6272" marT="6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4961">
                <a:tc rowSpan="4"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PHYSICAL BRIEF</a:t>
                      </a:r>
                    </a:p>
                  </a:txBody>
                  <a:tcPr marL="6272" marR="6272" marT="6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BRAND PET NAME</a:t>
                      </a:r>
                    </a:p>
                  </a:txBody>
                  <a:tcPr marL="6272" marR="6272" marT="6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ECO FRESH</a:t>
                      </a:r>
                    </a:p>
                  </a:txBody>
                  <a:tcPr marL="6272" marR="6272" marT="6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496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PET NAME</a:t>
                      </a:r>
                    </a:p>
                  </a:txBody>
                  <a:tcPr marL="6272" marR="6272" marT="6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MARVEL</a:t>
                      </a:r>
                    </a:p>
                  </a:txBody>
                  <a:tcPr marL="6272" marR="6272" marT="6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496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CAPACITY (L)</a:t>
                      </a:r>
                    </a:p>
                  </a:txBody>
                  <a:tcPr marL="6272" marR="6272" marT="6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310</a:t>
                      </a:r>
                    </a:p>
                  </a:txBody>
                  <a:tcPr marL="6272" marR="6272" marT="6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496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STAR RATING</a:t>
                      </a:r>
                    </a:p>
                  </a:txBody>
                  <a:tcPr marL="6272" marR="6272" marT="6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</a:t>
                      </a:r>
                    </a:p>
                  </a:txBody>
                  <a:tcPr marL="6272" marR="6272" marT="6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4961">
                <a:tc rowSpan="5"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FUNCTIONAL</a:t>
                      </a:r>
                    </a:p>
                  </a:txBody>
                  <a:tcPr marL="6272" marR="6272" marT="6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GASKET TYPE</a:t>
                      </a:r>
                    </a:p>
                  </a:txBody>
                  <a:tcPr marL="6272" marR="6272" marT="6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REMOVABLE </a:t>
                      </a:r>
                    </a:p>
                  </a:txBody>
                  <a:tcPr marL="6272" marR="6272" marT="6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751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ANTI BACTERIAL GASKET</a:t>
                      </a:r>
                    </a:p>
                  </a:txBody>
                  <a:tcPr marL="6272" marR="6272" marT="6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YES</a:t>
                      </a:r>
                    </a:p>
                  </a:txBody>
                  <a:tcPr marL="6272" marR="6272" marT="6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496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INSITU DOOR FOAM</a:t>
                      </a:r>
                    </a:p>
                  </a:txBody>
                  <a:tcPr marL="6272" marR="6272" marT="6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YES</a:t>
                      </a:r>
                    </a:p>
                  </a:txBody>
                  <a:tcPr marL="6272" marR="6272" marT="6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751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TRAY FRESH ROOM</a:t>
                      </a:r>
                    </a:p>
                  </a:txBody>
                  <a:tcPr marL="6272" marR="6272" marT="6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HIPS- OPAQUE (with insulation)</a:t>
                      </a:r>
                    </a:p>
                  </a:txBody>
                  <a:tcPr marL="6272" marR="6272" marT="6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89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TRAYFRESH ROOM DOOR</a:t>
                      </a:r>
                    </a:p>
                  </a:txBody>
                  <a:tcPr marL="6272" marR="6272" marT="6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GPPS TRANSPERENT</a:t>
                      </a:r>
                    </a:p>
                  </a:txBody>
                  <a:tcPr marL="6272" marR="6272" marT="6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4961">
                <a:tc rowSpan="10"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REF COMPARTMENT</a:t>
                      </a:r>
                    </a:p>
                  </a:txBody>
                  <a:tcPr marL="6272" marR="6272" marT="6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ICE TRAY</a:t>
                      </a:r>
                    </a:p>
                  </a:txBody>
                  <a:tcPr marL="6272" marR="6272" marT="6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 NOS OPAQUE</a:t>
                      </a:r>
                    </a:p>
                  </a:txBody>
                  <a:tcPr marL="6272" marR="6272" marT="6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751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SHELF (WHITE COLOUR TRIM)</a:t>
                      </a:r>
                    </a:p>
                  </a:txBody>
                  <a:tcPr marL="6272" marR="6272" marT="6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3-WIRE SHLEVES (with  trim)</a:t>
                      </a:r>
                    </a:p>
                  </a:txBody>
                  <a:tcPr marL="6272" marR="6272" marT="6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496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DEODORIZER</a:t>
                      </a:r>
                    </a:p>
                  </a:txBody>
                  <a:tcPr marL="6272" marR="6272" marT="6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YES</a:t>
                      </a:r>
                    </a:p>
                  </a:txBody>
                  <a:tcPr marL="6272" marR="6272" marT="6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751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EGG TRAY</a:t>
                      </a:r>
                    </a:p>
                  </a:txBody>
                  <a:tcPr marL="6272" marR="6272" marT="6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1GPPS  - TRANSPERANT</a:t>
                      </a:r>
                    </a:p>
                  </a:txBody>
                  <a:tcPr marL="6272" marR="6272" marT="6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496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COVER CRISPER</a:t>
                      </a:r>
                    </a:p>
                  </a:txBody>
                  <a:tcPr marL="6272" marR="6272" marT="6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GPPS  - TRANSPERANT</a:t>
                      </a:r>
                    </a:p>
                  </a:txBody>
                  <a:tcPr marL="6272" marR="6272" marT="6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496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CRISPER </a:t>
                      </a:r>
                    </a:p>
                  </a:txBody>
                  <a:tcPr marL="6272" marR="6272" marT="6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GPPS  - TRANSPERANT</a:t>
                      </a:r>
                    </a:p>
                  </a:txBody>
                  <a:tcPr marL="6272" marR="6272" marT="6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496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SHELF BOTTLE  </a:t>
                      </a:r>
                    </a:p>
                  </a:txBody>
                  <a:tcPr marL="6272" marR="6272" marT="6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3GPPS-TRANSPERENT</a:t>
                      </a:r>
                    </a:p>
                  </a:txBody>
                  <a:tcPr marL="6272" marR="6272" marT="6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751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SHELF UTILITY</a:t>
                      </a:r>
                    </a:p>
                  </a:txBody>
                  <a:tcPr marL="6272" marR="6272" marT="6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2GPPS  - TRANSPERANT</a:t>
                      </a:r>
                    </a:p>
                  </a:txBody>
                  <a:tcPr marL="6272" marR="6272" marT="6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496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FREEZER DOOR </a:t>
                      </a:r>
                    </a:p>
                  </a:txBody>
                  <a:tcPr marL="6272" marR="6272" marT="6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HIPS (with back cover)</a:t>
                      </a:r>
                    </a:p>
                  </a:txBody>
                  <a:tcPr marL="6272" marR="6272" marT="6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496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DOOR FINISH</a:t>
                      </a:r>
                    </a:p>
                  </a:txBody>
                  <a:tcPr marL="6272" marR="6272" marT="6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PCM</a:t>
                      </a:r>
                    </a:p>
                  </a:txBody>
                  <a:tcPr marL="6272" marR="6272" marT="6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4961">
                <a:tc rowSpan="4"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EXTERIOR</a:t>
                      </a:r>
                    </a:p>
                  </a:txBody>
                  <a:tcPr marL="6272" marR="6272" marT="6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HANDLE TYPE</a:t>
                      </a:r>
                    </a:p>
                  </a:txBody>
                  <a:tcPr marL="6272" marR="6272" marT="6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SOCKET BARHANDLE</a:t>
                      </a:r>
                    </a:p>
                  </a:txBody>
                  <a:tcPr marL="6272" marR="6272" marT="6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496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CONDENSER</a:t>
                      </a:r>
                    </a:p>
                  </a:txBody>
                  <a:tcPr marL="6272" marR="6272" marT="6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CONCEALED</a:t>
                      </a:r>
                    </a:p>
                  </a:txBody>
                  <a:tcPr marL="6272" marR="6272" marT="6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496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LOCK</a:t>
                      </a:r>
                    </a:p>
                  </a:txBody>
                  <a:tcPr marL="6272" marR="6272" marT="6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YES</a:t>
                      </a:r>
                    </a:p>
                  </a:txBody>
                  <a:tcPr marL="6272" marR="6272" marT="6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496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STICKERS</a:t>
                      </a:r>
                    </a:p>
                  </a:txBody>
                  <a:tcPr marL="6272" marR="6272" marT="6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BEE / PET NAME</a:t>
                      </a:r>
                    </a:p>
                  </a:txBody>
                  <a:tcPr marL="6272" marR="6272" marT="6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7515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DOOR COLOR</a:t>
                      </a:r>
                    </a:p>
                  </a:txBody>
                  <a:tcPr marL="6272" marR="6272" marT="6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MARON IVY, BLACK HAIRLINE</a:t>
                      </a:r>
                    </a:p>
                  </a:txBody>
                  <a:tcPr marL="6272" marR="6272" marT="6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7515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CABINET COLOR</a:t>
                      </a:r>
                    </a:p>
                  </a:txBody>
                  <a:tcPr marL="6272" marR="6272" marT="6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BURGUNDY RED, DARK GRAY</a:t>
                      </a:r>
                    </a:p>
                  </a:txBody>
                  <a:tcPr marL="6272" marR="6272" marT="6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22" name="Picture 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114800" y="12032"/>
            <a:ext cx="16002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68722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600200" y="4162961"/>
            <a:ext cx="6324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smtClean="0">
                <a:latin typeface="Bradley Hand ITC" pitchFamily="66" charset="0"/>
              </a:rPr>
              <a:t>Thank You</a:t>
            </a:r>
            <a:endParaRPr lang="en-US" sz="8000" b="1" dirty="0">
              <a:latin typeface="Bradley Hand ITC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1301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1183620"/>
            <a:ext cx="7103676" cy="147732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Wingdings"/>
              <a:buChar char="à"/>
            </a:pPr>
            <a:r>
              <a:rPr lang="en-US" b="1" dirty="0" smtClean="0">
                <a:sym typeface="Wingdings" pitchFamily="2" charset="2"/>
              </a:rPr>
              <a:t>Fix Price series, no scheme</a:t>
            </a:r>
          </a:p>
          <a:p>
            <a:pPr marL="285750" indent="-285750">
              <a:buFont typeface="Wingdings"/>
              <a:buChar char="à"/>
            </a:pPr>
            <a:r>
              <a:rPr lang="en-US" b="1" dirty="0" smtClean="0">
                <a:sym typeface="Wingdings" pitchFamily="2" charset="2"/>
              </a:rPr>
              <a:t>Attractive Price point</a:t>
            </a:r>
          </a:p>
          <a:p>
            <a:pPr marL="285750" indent="-285750">
              <a:buFont typeface="Wingdings"/>
              <a:buChar char="à"/>
            </a:pPr>
            <a:r>
              <a:rPr lang="en-US" b="1" dirty="0" smtClean="0">
                <a:sym typeface="Wingdings" pitchFamily="2" charset="2"/>
              </a:rPr>
              <a:t>MOP maintain </a:t>
            </a:r>
          </a:p>
          <a:p>
            <a:pPr marL="285750" indent="-285750">
              <a:buFont typeface="Wingdings"/>
              <a:buChar char="à"/>
            </a:pPr>
            <a:r>
              <a:rPr lang="en-US" b="1" dirty="0" smtClean="0">
                <a:sym typeface="Wingdings" pitchFamily="2" charset="2"/>
              </a:rPr>
              <a:t>Available in 20” and 40” (80%)  which is highest selling</a:t>
            </a:r>
          </a:p>
          <a:p>
            <a:pPr marL="285750" indent="-285750">
              <a:buFont typeface="Wingdings"/>
              <a:buChar char="à"/>
            </a:pPr>
            <a:r>
              <a:rPr lang="en-US" b="1" dirty="0" smtClean="0">
                <a:sym typeface="Wingdings" pitchFamily="2" charset="2"/>
              </a:rPr>
              <a:t>Available in 150L, 170L, 190L and 307 L REF DC which is 70% market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38200" y="736600"/>
            <a:ext cx="30882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Benefits of Welcome Series</a:t>
            </a:r>
            <a:endParaRPr lang="en-US" sz="20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8200" y="3475672"/>
            <a:ext cx="308687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Purpose of Welcome Series</a:t>
            </a:r>
          </a:p>
          <a:p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762000" y="4009072"/>
            <a:ext cx="7103676" cy="147732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Wingdings"/>
              <a:buChar char="à"/>
            </a:pPr>
            <a:r>
              <a:rPr lang="en-US" b="1" dirty="0" smtClean="0"/>
              <a:t>Improve the sales</a:t>
            </a:r>
          </a:p>
          <a:p>
            <a:pPr marL="285750" indent="-285750">
              <a:buFont typeface="Wingdings"/>
              <a:buChar char="à"/>
            </a:pPr>
            <a:r>
              <a:rPr lang="en-US" b="1" dirty="0" smtClean="0"/>
              <a:t>Volume Driver</a:t>
            </a:r>
          </a:p>
          <a:p>
            <a:pPr marL="285750" indent="-285750">
              <a:buFont typeface="Wingdings"/>
              <a:buChar char="à"/>
            </a:pPr>
            <a:r>
              <a:rPr lang="en-US" b="1" dirty="0">
                <a:sym typeface="Wingdings" pitchFamily="2" charset="2"/>
              </a:rPr>
              <a:t>To convert Toshiba, Onida and Haier Brand </a:t>
            </a:r>
            <a:r>
              <a:rPr lang="en-US" b="1" dirty="0" smtClean="0">
                <a:sym typeface="Wingdings" pitchFamily="2" charset="2"/>
              </a:rPr>
              <a:t>customer</a:t>
            </a:r>
          </a:p>
          <a:p>
            <a:pPr marL="285750" indent="-285750">
              <a:buFont typeface="Wingdings"/>
              <a:buChar char="à"/>
            </a:pPr>
            <a:r>
              <a:rPr lang="en-US" b="1" dirty="0" smtClean="0">
                <a:sym typeface="Wingdings" pitchFamily="2" charset="2"/>
              </a:rPr>
              <a:t>Increase Dealer Network</a:t>
            </a:r>
          </a:p>
          <a:p>
            <a:pPr marL="285750" indent="-285750">
              <a:buFont typeface="Wingdings"/>
              <a:buChar char="à"/>
            </a:pPr>
            <a:r>
              <a:rPr lang="en-US" b="1" dirty="0" smtClean="0">
                <a:sym typeface="Wingdings" pitchFamily="2" charset="2"/>
              </a:rPr>
              <a:t>Start business with FOMT </a:t>
            </a:r>
            <a:endParaRPr lang="en-US" b="1" dirty="0" smtClean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655327" y="12710"/>
            <a:ext cx="1828800" cy="7226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7115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685800"/>
            <a:ext cx="9144000" cy="457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0480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2400" b="1" dirty="0" smtClean="0">
                <a:solidFill>
                  <a:schemeClr val="bg1"/>
                </a:solidFill>
              </a:rPr>
              <a:t>Features - FPD</a:t>
            </a:r>
            <a:endParaRPr lang="en-IN" sz="24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299" y="1682381"/>
            <a:ext cx="8077200" cy="4718419"/>
          </a:xfrm>
        </p:spPr>
        <p:txBody>
          <a:bodyPr>
            <a:normAutofit fontScale="92500" lnSpcReduction="10000"/>
          </a:bodyPr>
          <a:lstStyle/>
          <a:p>
            <a:r>
              <a:rPr lang="en-US" sz="1700" b="1" u="sng" dirty="0" smtClean="0"/>
              <a:t>PICTURE QUALITY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600" b="1" u="sng" dirty="0" smtClean="0"/>
              <a:t>Resolution:</a:t>
            </a:r>
          </a:p>
          <a:p>
            <a:pPr marL="0" indent="0">
              <a:buNone/>
            </a:pPr>
            <a:r>
              <a:rPr lang="en-US" sz="1600" dirty="0"/>
              <a:t> </a:t>
            </a:r>
            <a:r>
              <a:rPr lang="en-US" sz="1600" dirty="0" smtClean="0"/>
              <a:t>       </a:t>
            </a:r>
            <a:r>
              <a:rPr lang="en-US" sz="1500" dirty="0" smtClean="0"/>
              <a:t>- HD (1366 x 768) </a:t>
            </a:r>
          </a:p>
          <a:p>
            <a:pPr marL="0" indent="0">
              <a:buNone/>
            </a:pPr>
            <a:r>
              <a:rPr lang="en-US" sz="1500" dirty="0"/>
              <a:t> </a:t>
            </a:r>
            <a:r>
              <a:rPr lang="en-US" sz="1500" dirty="0" smtClean="0"/>
              <a:t>       - HD+ (1600 x 900)</a:t>
            </a:r>
          </a:p>
          <a:p>
            <a:pPr marL="0" indent="0">
              <a:buNone/>
            </a:pPr>
            <a:r>
              <a:rPr lang="en-US" sz="1500" dirty="0"/>
              <a:t> </a:t>
            </a:r>
            <a:r>
              <a:rPr lang="en-US" sz="1500" dirty="0" smtClean="0"/>
              <a:t>       - FHD (1920 x 1080)</a:t>
            </a:r>
          </a:p>
          <a:p>
            <a:pPr marL="0" indent="0">
              <a:buNone/>
            </a:pPr>
            <a:r>
              <a:rPr lang="en-US" sz="1500" dirty="0" smtClean="0"/>
              <a:t>      </a:t>
            </a:r>
          </a:p>
          <a:p>
            <a:pPr marL="0" indent="0">
              <a:buNone/>
            </a:pPr>
            <a:r>
              <a:rPr lang="en-US" sz="1500" dirty="0"/>
              <a:t> </a:t>
            </a:r>
            <a:r>
              <a:rPr lang="en-US" sz="1500" dirty="0" smtClean="0"/>
              <a:t>               HD implies a horizontal resolution of 1366 pixels. High Definition refers to video having  </a:t>
            </a:r>
          </a:p>
          <a:p>
            <a:pPr marL="0" indent="0">
              <a:buNone/>
            </a:pPr>
            <a:r>
              <a:rPr lang="en-US" sz="1500" dirty="0"/>
              <a:t> </a:t>
            </a:r>
            <a:r>
              <a:rPr lang="en-US" sz="1500" dirty="0" smtClean="0"/>
              <a:t>               resolution substantially higher than traditional televisions.</a:t>
            </a:r>
          </a:p>
          <a:p>
            <a:pPr marL="0" indent="0">
              <a:buNone/>
            </a:pPr>
            <a:r>
              <a:rPr lang="en-US" sz="1500" dirty="0"/>
              <a:t> </a:t>
            </a:r>
            <a:r>
              <a:rPr lang="en-US" sz="1500" dirty="0" smtClean="0"/>
              <a:t>           </a:t>
            </a:r>
          </a:p>
          <a:p>
            <a:pPr marL="0" indent="0">
              <a:buNone/>
            </a:pPr>
            <a:r>
              <a:rPr lang="en-US" sz="1500" dirty="0"/>
              <a:t> </a:t>
            </a:r>
            <a:r>
              <a:rPr lang="en-US" sz="1500" dirty="0" smtClean="0"/>
              <a:t>            </a:t>
            </a:r>
          </a:p>
          <a:p>
            <a:pPr marL="0" indent="0">
              <a:buNone/>
            </a:pPr>
            <a:r>
              <a:rPr lang="en-US" sz="1500" dirty="0"/>
              <a:t> </a:t>
            </a:r>
            <a:r>
              <a:rPr lang="en-US" sz="1500" dirty="0" smtClean="0"/>
              <a:t>               HD+ implies a horizontal resolution of 1600 pixels.</a:t>
            </a:r>
          </a:p>
          <a:p>
            <a:pPr marL="0" indent="0">
              <a:buNone/>
            </a:pPr>
            <a:r>
              <a:rPr lang="en-US" sz="1500" dirty="0" smtClean="0"/>
              <a:t>            </a:t>
            </a:r>
          </a:p>
          <a:p>
            <a:pPr marL="0" indent="0">
              <a:buNone/>
            </a:pPr>
            <a:r>
              <a:rPr lang="en-US" sz="1700" dirty="0"/>
              <a:t> </a:t>
            </a:r>
            <a:r>
              <a:rPr lang="en-US" sz="1700" dirty="0" smtClean="0"/>
              <a:t>            </a:t>
            </a:r>
          </a:p>
          <a:p>
            <a:pPr marL="0" indent="0">
              <a:buNone/>
            </a:pPr>
            <a:r>
              <a:rPr lang="en-US" sz="1700" dirty="0"/>
              <a:t> </a:t>
            </a:r>
            <a:r>
              <a:rPr lang="en-US" sz="1700" dirty="0" smtClean="0"/>
              <a:t>            </a:t>
            </a:r>
            <a:r>
              <a:rPr lang="en-US" sz="1500" dirty="0" smtClean="0"/>
              <a:t>FHD implies a horizontal resolution of 1920 pixels. This creates a frame resolution of    </a:t>
            </a:r>
          </a:p>
          <a:p>
            <a:pPr marL="0" indent="0">
              <a:buNone/>
            </a:pPr>
            <a:r>
              <a:rPr lang="en-US" sz="1500" dirty="0"/>
              <a:t> </a:t>
            </a:r>
            <a:r>
              <a:rPr lang="en-US" sz="1500" dirty="0" smtClean="0"/>
              <a:t>              1920x1080 pixels which is 2,073,600 pixels in total.</a:t>
            </a:r>
          </a:p>
          <a:p>
            <a:pPr marL="0" indent="0">
              <a:buNone/>
            </a:pPr>
            <a:r>
              <a:rPr lang="en-US" sz="1500" b="1" dirty="0" smtClean="0"/>
              <a:t>       </a:t>
            </a:r>
          </a:p>
          <a:p>
            <a:pPr marL="0" indent="0">
              <a:buNone/>
            </a:pPr>
            <a:r>
              <a:rPr lang="en-US" sz="1500" b="1" dirty="0"/>
              <a:t> </a:t>
            </a:r>
            <a:r>
              <a:rPr lang="en-US" sz="1500" b="1" dirty="0" smtClean="0"/>
              <a:t>     </a:t>
            </a:r>
            <a:r>
              <a:rPr lang="en-US" sz="1600" b="1" dirty="0" smtClean="0"/>
              <a:t>    </a:t>
            </a:r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en-US" sz="1600" dirty="0" smtClean="0"/>
              <a:t> </a:t>
            </a:r>
            <a:endParaRPr lang="en-IN" sz="1600" dirty="0"/>
          </a:p>
        </p:txBody>
      </p:sp>
      <p:sp>
        <p:nvSpPr>
          <p:cNvPr id="5" name="Right Brace 4"/>
          <p:cNvSpPr/>
          <p:nvPr/>
        </p:nvSpPr>
        <p:spPr>
          <a:xfrm>
            <a:off x="2362200" y="2438400"/>
            <a:ext cx="571499" cy="609719"/>
          </a:xfrm>
          <a:prstGeom prst="rightBrac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" name="TextBox 5"/>
          <p:cNvSpPr txBox="1"/>
          <p:nvPr/>
        </p:nvSpPr>
        <p:spPr>
          <a:xfrm>
            <a:off x="3048000" y="2438400"/>
            <a:ext cx="38485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All 3 types of resolutions are available in Videocon</a:t>
            </a:r>
          </a:p>
          <a:p>
            <a:r>
              <a:rPr lang="en-US" sz="1400" dirty="0" smtClean="0"/>
              <a:t>Welcome Series</a:t>
            </a:r>
            <a:endParaRPr lang="en-IN" sz="1400" dirty="0"/>
          </a:p>
        </p:txBody>
      </p:sp>
      <p:sp>
        <p:nvSpPr>
          <p:cNvPr id="10" name="Rounded Rectangle 9"/>
          <p:cNvSpPr/>
          <p:nvPr/>
        </p:nvSpPr>
        <p:spPr>
          <a:xfrm>
            <a:off x="438149" y="4738591"/>
            <a:ext cx="647701" cy="600183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/>
              <a:t>Full HD</a:t>
            </a:r>
          </a:p>
          <a:p>
            <a:pPr algn="ctr"/>
            <a:r>
              <a:rPr lang="en-US" sz="1200" b="1" dirty="0" smtClean="0"/>
              <a:t>1080P</a:t>
            </a:r>
            <a:endParaRPr lang="en-US" sz="1200" b="1" dirty="0"/>
          </a:p>
        </p:txBody>
      </p:sp>
      <p:sp>
        <p:nvSpPr>
          <p:cNvPr id="11" name="Rounded Rectangle 10"/>
          <p:cNvSpPr/>
          <p:nvPr/>
        </p:nvSpPr>
        <p:spPr>
          <a:xfrm>
            <a:off x="438150" y="3138554"/>
            <a:ext cx="647700" cy="667260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 smtClean="0"/>
              <a:t>HD Ready 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438150" y="4001397"/>
            <a:ext cx="647700" cy="541611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 smtClean="0"/>
              <a:t>HD </a:t>
            </a:r>
            <a:r>
              <a:rPr lang="en-US" sz="1100" b="1" dirty="0"/>
              <a:t>+</a:t>
            </a:r>
            <a:endParaRPr lang="en-US" sz="1100" b="1" dirty="0" smtClean="0"/>
          </a:p>
        </p:txBody>
      </p:sp>
      <p:pic>
        <p:nvPicPr>
          <p:cNvPr id="13" name="그림 92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1282276"/>
            <a:ext cx="1857375" cy="62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그림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52925"/>
            <a:ext cx="9144000" cy="250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8684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685800"/>
            <a:ext cx="9144000" cy="457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0480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2400" b="1" dirty="0" smtClean="0">
                <a:solidFill>
                  <a:schemeClr val="bg1"/>
                </a:solidFill>
              </a:rPr>
              <a:t>Features - FPD</a:t>
            </a:r>
            <a:endParaRPr lang="en-IN" sz="24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295400"/>
            <a:ext cx="8077200" cy="4572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600" b="1" dirty="0" smtClean="0"/>
              <a:t>   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600" b="1" u="sng" dirty="0" smtClean="0"/>
              <a:t>Colors:</a:t>
            </a:r>
          </a:p>
          <a:p>
            <a:pPr marL="0" indent="0">
              <a:buNone/>
            </a:pPr>
            <a:r>
              <a:rPr lang="en-US" sz="1600" dirty="0"/>
              <a:t> </a:t>
            </a:r>
            <a:r>
              <a:rPr lang="en-US" sz="1600" dirty="0" smtClean="0"/>
              <a:t>                   </a:t>
            </a:r>
          </a:p>
          <a:p>
            <a:pPr marL="0" indent="0">
              <a:buNone/>
            </a:pPr>
            <a:r>
              <a:rPr lang="en-US" sz="1600" dirty="0"/>
              <a:t> </a:t>
            </a:r>
            <a:r>
              <a:rPr lang="en-US" sz="1600" dirty="0" smtClean="0"/>
              <a:t>                   Videocon Welcome Series will have </a:t>
            </a:r>
            <a:r>
              <a:rPr lang="en-US" sz="1500" dirty="0" smtClean="0"/>
              <a:t>16.7 Million Display Colors which will give a better     </a:t>
            </a:r>
          </a:p>
          <a:p>
            <a:pPr marL="0" indent="0">
              <a:buNone/>
            </a:pPr>
            <a:r>
              <a:rPr lang="en-US" sz="1500" dirty="0"/>
              <a:t> </a:t>
            </a:r>
            <a:r>
              <a:rPr lang="en-US" sz="1500" dirty="0" smtClean="0"/>
              <a:t>                     picture quality and clarity of another level.</a:t>
            </a:r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en-US" sz="1600" dirty="0" smtClean="0"/>
              <a:t> </a:t>
            </a:r>
            <a:endParaRPr lang="en-IN" sz="1600" dirty="0"/>
          </a:p>
        </p:txBody>
      </p:sp>
      <p:sp>
        <p:nvSpPr>
          <p:cNvPr id="10" name="Rounded Rectangle 9"/>
          <p:cNvSpPr/>
          <p:nvPr/>
        </p:nvSpPr>
        <p:spPr>
          <a:xfrm>
            <a:off x="381527" y="1371600"/>
            <a:ext cx="913873" cy="816224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b="1" dirty="0" smtClean="0"/>
              <a:t>16.7 M</a:t>
            </a:r>
          </a:p>
        </p:txBody>
      </p:sp>
      <p:pic>
        <p:nvPicPr>
          <p:cNvPr id="21" name="그림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3375" y="3849687"/>
            <a:ext cx="3325813" cy="23225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22" name="그림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0" y="3816350"/>
            <a:ext cx="3436938" cy="2105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23" name="그림 26" descr="019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3145869"/>
            <a:ext cx="2971800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TextBox 23"/>
          <p:cNvSpPr txBox="1"/>
          <p:nvPr/>
        </p:nvSpPr>
        <p:spPr>
          <a:xfrm>
            <a:off x="5562600" y="3124200"/>
            <a:ext cx="2514600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VIDEOCON LED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846601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685800"/>
            <a:ext cx="9144000" cy="457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0480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2400" b="1" dirty="0" smtClean="0">
                <a:solidFill>
                  <a:schemeClr val="bg1"/>
                </a:solidFill>
              </a:rPr>
              <a:t>Features - FPD</a:t>
            </a:r>
            <a:endParaRPr lang="en-IN" sz="24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295400"/>
            <a:ext cx="8077200" cy="4572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600" b="1" dirty="0" smtClean="0"/>
              <a:t>    </a:t>
            </a:r>
          </a:p>
          <a:p>
            <a:pPr marL="0" indent="0">
              <a:buNone/>
            </a:pPr>
            <a:endParaRPr lang="en-US" sz="1600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sz="1600" b="1" u="sng" dirty="0" smtClean="0"/>
              <a:t>Contrast Ratio:</a:t>
            </a:r>
            <a:endParaRPr lang="en-US" sz="1600" dirty="0" smtClean="0"/>
          </a:p>
          <a:p>
            <a:pPr marL="0" indent="0">
              <a:buNone/>
            </a:pPr>
            <a:r>
              <a:rPr lang="en-US" sz="1600" dirty="0" smtClean="0"/>
              <a:t>                    </a:t>
            </a:r>
            <a:r>
              <a:rPr lang="en-US" sz="1500" dirty="0" smtClean="0"/>
              <a:t>H</a:t>
            </a:r>
            <a:r>
              <a:rPr lang="en-US" sz="1500" dirty="0" smtClean="0">
                <a:cs typeface="Times New Roman" pitchFamily="18" charset="0"/>
              </a:rPr>
              <a:t>igh </a:t>
            </a:r>
            <a:r>
              <a:rPr lang="en-US" sz="1500" dirty="0">
                <a:cs typeface="Times New Roman" pitchFamily="18" charset="0"/>
              </a:rPr>
              <a:t>contrast </a:t>
            </a:r>
            <a:r>
              <a:rPr lang="en-US" sz="1500" dirty="0" smtClean="0">
                <a:cs typeface="Times New Roman" pitchFamily="18" charset="0"/>
              </a:rPr>
              <a:t>ratio </a:t>
            </a:r>
            <a:r>
              <a:rPr lang="en-US" sz="1500" dirty="0">
                <a:cs typeface="Times New Roman" pitchFamily="18" charset="0"/>
              </a:rPr>
              <a:t>gives </a:t>
            </a:r>
            <a:r>
              <a:rPr lang="en-US" sz="1500" dirty="0" smtClean="0">
                <a:cs typeface="Times New Roman" pitchFamily="18" charset="0"/>
              </a:rPr>
              <a:t>the darkest black level </a:t>
            </a:r>
            <a:r>
              <a:rPr lang="en-US" sz="1500" dirty="0">
                <a:cs typeface="Times New Roman" pitchFamily="18" charset="0"/>
              </a:rPr>
              <a:t>that are </a:t>
            </a:r>
            <a:r>
              <a:rPr lang="en-US" sz="1500" dirty="0" smtClean="0">
                <a:cs typeface="Times New Roman" pitchFamily="18" charset="0"/>
              </a:rPr>
              <a:t>insanely dark </a:t>
            </a:r>
            <a:r>
              <a:rPr lang="en-US" sz="1500" dirty="0">
                <a:cs typeface="Times New Roman" pitchFamily="18" charset="0"/>
              </a:rPr>
              <a:t>and rich making the </a:t>
            </a:r>
            <a:r>
              <a:rPr lang="en-US" sz="1500" dirty="0" smtClean="0">
                <a:cs typeface="Times New Roman" pitchFamily="18" charset="0"/>
              </a:rPr>
              <a:t> </a:t>
            </a:r>
          </a:p>
          <a:p>
            <a:pPr marL="0" indent="0">
              <a:buNone/>
            </a:pPr>
            <a:r>
              <a:rPr lang="en-US" sz="1500" dirty="0">
                <a:cs typeface="Times New Roman" pitchFamily="18" charset="0"/>
              </a:rPr>
              <a:t> </a:t>
            </a:r>
            <a:r>
              <a:rPr lang="en-US" sz="1500" dirty="0" smtClean="0">
                <a:cs typeface="Times New Roman" pitchFamily="18" charset="0"/>
              </a:rPr>
              <a:t>                    white level stark </a:t>
            </a:r>
            <a:r>
              <a:rPr lang="en-US" sz="1500" dirty="0">
                <a:cs typeface="Times New Roman" pitchFamily="18" charset="0"/>
              </a:rPr>
              <a:t>and bright. The colors are vibrant and simply radiate off the </a:t>
            </a:r>
            <a:r>
              <a:rPr lang="en-US" sz="1500" dirty="0" smtClean="0">
                <a:cs typeface="Times New Roman" pitchFamily="18" charset="0"/>
              </a:rPr>
              <a:t>screen </a:t>
            </a:r>
            <a:r>
              <a:rPr lang="en-US" sz="1500" dirty="0">
                <a:cs typeface="Times New Roman" pitchFamily="18" charset="0"/>
              </a:rPr>
              <a:t>with </a:t>
            </a:r>
            <a:r>
              <a:rPr lang="en-US" sz="1500" dirty="0" smtClean="0">
                <a:cs typeface="Times New Roman" pitchFamily="18" charset="0"/>
              </a:rPr>
              <a:t>   </a:t>
            </a:r>
          </a:p>
          <a:p>
            <a:pPr marL="0" indent="0">
              <a:buNone/>
            </a:pPr>
            <a:r>
              <a:rPr lang="en-US" sz="1500" dirty="0">
                <a:cs typeface="Times New Roman" pitchFamily="18" charset="0"/>
              </a:rPr>
              <a:t> </a:t>
            </a:r>
            <a:r>
              <a:rPr lang="en-US" sz="1500" dirty="0" smtClean="0">
                <a:cs typeface="Times New Roman" pitchFamily="18" charset="0"/>
              </a:rPr>
              <a:t>                    an overall </a:t>
            </a:r>
            <a:r>
              <a:rPr lang="en-US" sz="1500" dirty="0">
                <a:cs typeface="Times New Roman" pitchFamily="18" charset="0"/>
              </a:rPr>
              <a:t>experience </a:t>
            </a:r>
            <a:r>
              <a:rPr lang="en-US" sz="1500" dirty="0" smtClean="0">
                <a:cs typeface="Times New Roman" pitchFamily="18" charset="0"/>
              </a:rPr>
              <a:t>which </a:t>
            </a:r>
            <a:r>
              <a:rPr lang="en-US" sz="1500" dirty="0">
                <a:cs typeface="Times New Roman" pitchFamily="18" charset="0"/>
              </a:rPr>
              <a:t>is stunning and spectacular. </a:t>
            </a:r>
          </a:p>
          <a:p>
            <a:pPr marL="0" indent="0">
              <a:buNone/>
            </a:pPr>
            <a:r>
              <a:rPr lang="en-US" sz="1600" dirty="0" smtClean="0"/>
              <a:t> </a:t>
            </a:r>
            <a:endParaRPr lang="en-IN" sz="1600" dirty="0"/>
          </a:p>
        </p:txBody>
      </p:sp>
      <p:sp>
        <p:nvSpPr>
          <p:cNvPr id="11" name="Rounded Rectangle 10"/>
          <p:cNvSpPr/>
          <p:nvPr/>
        </p:nvSpPr>
        <p:spPr>
          <a:xfrm>
            <a:off x="381527" y="3138828"/>
            <a:ext cx="914401" cy="747372"/>
          </a:xfrm>
          <a:prstGeom prst="roundRect">
            <a:avLst/>
          </a:prstGeom>
          <a:solidFill>
            <a:srgbClr val="00B05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latin typeface="Cambria" pitchFamily="18" charset="0"/>
              </a:rPr>
              <a:t>High Contrast Ratio</a:t>
            </a:r>
          </a:p>
        </p:txBody>
      </p:sp>
      <p:pic>
        <p:nvPicPr>
          <p:cNvPr id="13" name="그림 5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4513262"/>
            <a:ext cx="3240087" cy="235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그림 5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4513262"/>
            <a:ext cx="3724275" cy="235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그림 26" descr="019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4224337"/>
            <a:ext cx="2971800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5562600" y="4202668"/>
            <a:ext cx="2514600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VIDEOCON LED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198847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"/>
                            </p:stCondLst>
                            <p:childTnLst>
                              <p:par>
                                <p:cTn id="1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685800"/>
            <a:ext cx="9144000" cy="457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2400" b="1" dirty="0" smtClean="0">
                <a:solidFill>
                  <a:schemeClr val="bg1"/>
                </a:solidFill>
              </a:rPr>
              <a:t>Features - FPD</a:t>
            </a:r>
            <a:endParaRPr lang="en-IN" sz="2400" b="1" dirty="0">
              <a:solidFill>
                <a:schemeClr val="bg1"/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4115446"/>
            <a:ext cx="3733800" cy="18275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609600" y="2030849"/>
            <a:ext cx="8022418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b="1" u="sng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VIEWING ANGLE</a:t>
            </a:r>
            <a:endParaRPr kumimoji="0" lang="en-US" sz="1400" b="1" i="0" u="sng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A viewing angle is the angle from which the image on the TV can be viewed. All TVs can be viewed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when you are right in front of it, but since all viewers cannot sit right in front of the TV and have to sit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around it, the viewing angle parameter becomes very important. 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5029200"/>
            <a:ext cx="2993218" cy="1431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124159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685800"/>
            <a:ext cx="9144000" cy="457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2400" b="1" dirty="0" smtClean="0">
                <a:solidFill>
                  <a:schemeClr val="bg1"/>
                </a:solidFill>
              </a:rPr>
              <a:t>Features - FPD</a:t>
            </a:r>
            <a:endParaRPr lang="en-IN" sz="24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524000"/>
            <a:ext cx="8077200" cy="4572000"/>
          </a:xfrm>
        </p:spPr>
        <p:txBody>
          <a:bodyPr>
            <a:normAutofit/>
          </a:bodyPr>
          <a:lstStyle/>
          <a:p>
            <a:r>
              <a:rPr lang="en-US" sz="1600" b="1" u="sng" dirty="0" smtClean="0"/>
              <a:t>SOUND QUALITY:</a:t>
            </a:r>
          </a:p>
          <a:p>
            <a:pPr marL="0" indent="0">
              <a:buNone/>
            </a:pPr>
            <a:r>
              <a:rPr lang="en-US" sz="1600" dirty="0"/>
              <a:t> </a:t>
            </a:r>
            <a:r>
              <a:rPr lang="en-US" sz="1600" dirty="0" smtClean="0"/>
              <a:t>    </a:t>
            </a:r>
            <a:r>
              <a:rPr lang="en-US" sz="1400" dirty="0" smtClean="0"/>
              <a:t>  A very good sound quality as compared to normal LED’s.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400" dirty="0" smtClean="0"/>
              <a:t>Music Mode - 4 Music Mode (User, Speech, Standard, Music)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400" dirty="0" smtClean="0"/>
              <a:t>Auto Volume Leveller</a:t>
            </a:r>
          </a:p>
          <a:p>
            <a:pPr marL="0" indent="0">
              <a:buNone/>
            </a:pPr>
            <a:endParaRPr lang="en-US" sz="1600" dirty="0" smtClean="0"/>
          </a:p>
          <a:p>
            <a:pPr marL="0" indent="0">
              <a:buNone/>
            </a:pPr>
            <a:endParaRPr lang="en-US" sz="1600" dirty="0" smtClean="0"/>
          </a:p>
          <a:p>
            <a:r>
              <a:rPr lang="en-US" sz="1600" b="1" u="sng" dirty="0" smtClean="0"/>
              <a:t>CONNECTIVITY: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400" b="1" u="sng" dirty="0" smtClean="0"/>
              <a:t>USB </a:t>
            </a:r>
            <a:r>
              <a:rPr lang="en-US" sz="1400" dirty="0" smtClean="0"/>
              <a:t>– 1 x USB (MPEG). Videocon Welcome series are built-in with USB 2.0 version which can play videos, songs and pictures. It is fast enough to transfer data.</a:t>
            </a:r>
          </a:p>
          <a:p>
            <a:pPr marL="0" indent="0">
              <a:buNone/>
            </a:pPr>
            <a:endParaRPr lang="en-US" sz="1400" dirty="0" smtClean="0"/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endParaRPr lang="en-US" sz="14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sz="1400" b="1" u="sng" dirty="0" smtClean="0"/>
              <a:t>HDMI</a:t>
            </a:r>
            <a:r>
              <a:rPr lang="en-US" sz="1400" dirty="0" smtClean="0"/>
              <a:t> – 1 x HDMI (Smart connect). High Definition Multimedia Interface will help in transferring uncompressed video data.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400" dirty="0" smtClean="0"/>
              <a:t>1 AV In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400" dirty="0" smtClean="0"/>
              <a:t>1 AV Out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400" dirty="0" smtClean="0"/>
              <a:t>PC Connectivity (VGA In)</a:t>
            </a:r>
          </a:p>
          <a:p>
            <a:pPr marL="0" indent="0">
              <a:buNone/>
            </a:pPr>
            <a:endParaRPr lang="en-US" sz="1400" dirty="0" smtClean="0"/>
          </a:p>
          <a:p>
            <a:endParaRPr lang="en-US" sz="1600" dirty="0" smtClean="0"/>
          </a:p>
          <a:p>
            <a:pPr marL="0" indent="0">
              <a:buNone/>
            </a:pPr>
            <a:endParaRPr lang="en-US" sz="1600" dirty="0" smtClean="0"/>
          </a:p>
          <a:p>
            <a:endParaRPr lang="en-IN" sz="16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3125" y="5514975"/>
            <a:ext cx="2733675" cy="962025"/>
          </a:xfrm>
          <a:prstGeom prst="rect">
            <a:avLst/>
          </a:prstGeom>
        </p:spPr>
      </p:pic>
      <p:pic>
        <p:nvPicPr>
          <p:cNvPr id="11" name="그림 10" descr="16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0625" y="1831975"/>
            <a:ext cx="935038" cy="842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그림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58" t="21619" b="21326"/>
          <a:stretch>
            <a:fillRect/>
          </a:stretch>
        </p:blipFill>
        <p:spPr bwMode="auto">
          <a:xfrm rot="152523" flipH="1">
            <a:off x="6392863" y="2030413"/>
            <a:ext cx="719137" cy="52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그림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0263" y="1660525"/>
            <a:ext cx="2173287" cy="1347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그림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9175" y="1643063"/>
            <a:ext cx="1520825" cy="139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그림 2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58" t="21619" b="21326"/>
          <a:stretch>
            <a:fillRect/>
          </a:stretch>
        </p:blipFill>
        <p:spPr bwMode="auto">
          <a:xfrm rot="-152523">
            <a:off x="5505450" y="1441450"/>
            <a:ext cx="3509963" cy="253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그림 3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490"/>
          <a:stretch>
            <a:fillRect/>
          </a:stretch>
        </p:blipFill>
        <p:spPr bwMode="auto">
          <a:xfrm>
            <a:off x="5260174" y="995779"/>
            <a:ext cx="3426626" cy="31420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42902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4" dur="8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8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7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53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mph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Scale>
                                      <p:cBhvr>
                                        <p:cTn id="24" dur="8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8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7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53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34" dur="800" fill="hold"/>
                                        <p:tgtEl>
                                          <p:spTgt spid="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8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7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6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44" dur="800" fill="hold"/>
                                        <p:tgtEl>
                                          <p:spTgt spid="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8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7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53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6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54" dur="800" fill="hold"/>
                                        <p:tgtEl>
                                          <p:spTgt spid="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8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7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4074</TotalTime>
  <Words>2230</Words>
  <Application>Microsoft Office PowerPoint</Application>
  <PresentationFormat>On-screen Show (4:3)</PresentationFormat>
  <Paragraphs>652</Paragraphs>
  <Slides>31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46" baseType="lpstr">
      <vt:lpstr>Dotum</vt:lpstr>
      <vt:lpstr>Dotum</vt:lpstr>
      <vt:lpstr>Gulim</vt:lpstr>
      <vt:lpstr>Gulim</vt:lpstr>
      <vt:lpstr>맑은 고딕</vt:lpstr>
      <vt:lpstr>Aharoni</vt:lpstr>
      <vt:lpstr>Angsana New</vt:lpstr>
      <vt:lpstr>Arial</vt:lpstr>
      <vt:lpstr>Bradley Hand ITC</vt:lpstr>
      <vt:lpstr>Calibri</vt:lpstr>
      <vt:lpstr>Cambria</vt:lpstr>
      <vt:lpstr>HY헤드라인M</vt:lpstr>
      <vt:lpstr>Times New Roman</vt:lpstr>
      <vt:lpstr>Wingdings</vt:lpstr>
      <vt:lpstr>Office Theme</vt:lpstr>
      <vt:lpstr>PowerPoint Presentation</vt:lpstr>
      <vt:lpstr>Opportunity</vt:lpstr>
      <vt:lpstr>PowerPoint Presentation</vt:lpstr>
      <vt:lpstr>PowerPoint Presentation</vt:lpstr>
      <vt:lpstr>Features - FPD</vt:lpstr>
      <vt:lpstr>Features - FPD</vt:lpstr>
      <vt:lpstr>Features - FPD</vt:lpstr>
      <vt:lpstr>Features - FPD</vt:lpstr>
      <vt:lpstr>Features - FPD</vt:lpstr>
      <vt:lpstr>Features - FPD</vt:lpstr>
      <vt:lpstr>Unique Features - FPD</vt:lpstr>
      <vt:lpstr>Unique Features - FPD</vt:lpstr>
      <vt:lpstr>Punch Line</vt:lpstr>
      <vt:lpstr>Key Reasons to Buy - REF</vt:lpstr>
      <vt:lpstr>Features - REF</vt:lpstr>
      <vt:lpstr>Features - REF</vt:lpstr>
      <vt:lpstr>Features - REF</vt:lpstr>
      <vt:lpstr>Organized Space - REF</vt:lpstr>
      <vt:lpstr>Stylish Design - REF</vt:lpstr>
      <vt:lpstr>Stylish Design - REF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MAYANK MITTAL</dc:creator>
  <cp:lastModifiedBy>Amol Gadekar</cp:lastModifiedBy>
  <cp:revision>231</cp:revision>
  <dcterms:created xsi:type="dcterms:W3CDTF">2012-09-11T10:05:16Z</dcterms:created>
  <dcterms:modified xsi:type="dcterms:W3CDTF">2014-03-11T17:47:00Z</dcterms:modified>
</cp:coreProperties>
</file>