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782" r:id="rId2"/>
    <p:sldId id="785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689" r:id="rId16"/>
  </p:sldIdLst>
  <p:sldSz cx="10058400" cy="7772400"/>
  <p:notesSz cx="6797675" cy="9926638"/>
  <p:custDataLst>
    <p:tags r:id="rId19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4665">
          <p15:clr>
            <a:srgbClr val="A4A3A4"/>
          </p15:clr>
        </p15:guide>
        <p15:guide id="4" orient="horz" pos="4512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3264">
          <p15:clr>
            <a:srgbClr val="A4A3A4"/>
          </p15:clr>
        </p15:guide>
        <p15:guide id="7" orient="horz" pos="1872">
          <p15:clr>
            <a:srgbClr val="A4A3A4"/>
          </p15:clr>
        </p15:guide>
        <p15:guide id="8" orient="horz" pos="2208">
          <p15:clr>
            <a:srgbClr val="A4A3A4"/>
          </p15:clr>
        </p15:guide>
        <p15:guide id="9" pos="3120">
          <p15:clr>
            <a:srgbClr val="A4A3A4"/>
          </p15:clr>
        </p15:guide>
        <p15:guide id="10" pos="336">
          <p15:clr>
            <a:srgbClr val="A4A3A4"/>
          </p15:clr>
        </p15:guide>
        <p15:guide id="11" pos="6000">
          <p15:clr>
            <a:srgbClr val="A4A3A4"/>
          </p15:clr>
        </p15:guide>
        <p15:guide id="12" pos="3216">
          <p15:clr>
            <a:srgbClr val="A4A3A4"/>
          </p15:clr>
        </p15:guide>
        <p15:guide id="13" pos="2160">
          <p15:clr>
            <a:srgbClr val="A4A3A4"/>
          </p15:clr>
        </p15:guide>
        <p15:guide id="14" pos="2256">
          <p15:clr>
            <a:srgbClr val="A4A3A4"/>
          </p15:clr>
        </p15:guide>
        <p15:guide id="15" pos="4080">
          <p15:clr>
            <a:srgbClr val="A4A3A4"/>
          </p15:clr>
        </p15:guide>
        <p15:guide id="16" pos="4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chowdhu814" initials="jgc" lastIdx="1" clrIdx="0"/>
  <p:cmAuthor id="1" name="hemanta172" initials="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34"/>
    <a:srgbClr val="FFCCCC"/>
    <a:srgbClr val="FFC283"/>
    <a:srgbClr val="FF4F4F"/>
    <a:srgbClr val="93D050"/>
    <a:srgbClr val="87CA3E"/>
    <a:srgbClr val="659A2A"/>
    <a:srgbClr val="B2DE82"/>
    <a:srgbClr val="C7E6A4"/>
    <a:srgbClr val="DC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9666" autoAdjust="0"/>
  </p:normalViewPr>
  <p:slideViewPr>
    <p:cSldViewPr snapToObjects="1">
      <p:cViewPr varScale="1">
        <p:scale>
          <a:sx n="66" d="100"/>
          <a:sy n="66" d="100"/>
        </p:scale>
        <p:origin x="1296" y="66"/>
      </p:cViewPr>
      <p:guideLst>
        <p:guide orient="horz" pos="432"/>
        <p:guide orient="horz" pos="624"/>
        <p:guide orient="horz" pos="4665"/>
        <p:guide orient="horz" pos="4512"/>
        <p:guide orient="horz" pos="1296"/>
        <p:guide orient="horz" pos="3264"/>
        <p:guide orient="horz" pos="1872"/>
        <p:guide orient="horz" pos="2208"/>
        <p:guide pos="3120"/>
        <p:guide pos="336"/>
        <p:guide pos="6000"/>
        <p:guide pos="3216"/>
        <p:guide pos="2160"/>
        <p:guide pos="2256"/>
        <p:guide pos="4080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1704" y="-7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r">
              <a:defRPr sz="1300"/>
            </a:lvl1pPr>
          </a:lstStyle>
          <a:p>
            <a:fld id="{5DC50901-8E11-48E8-8A3E-8E8C700D774B}" type="datetimeFigureOut">
              <a:rPr lang="en-GB" smtClean="0"/>
              <a:pPr/>
              <a:t>31/12/2014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r">
              <a:defRPr sz="1300"/>
            </a:lvl1pPr>
          </a:lstStyle>
          <a:p>
            <a:fld id="{3D1D34EA-CEC2-4B14-B703-18C36C66D1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r">
              <a:defRPr sz="1300"/>
            </a:lvl1pPr>
          </a:lstStyle>
          <a:p>
            <a:fld id="{5EFB8DA3-BCA9-4B7D-B50D-14F47506B614}" type="datetimeFigureOut">
              <a:rPr lang="en-GB" smtClean="0"/>
              <a:pPr/>
              <a:t>31/12/2014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42950"/>
            <a:ext cx="481806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9" tIns="48304" rIns="96609" bIns="4830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7"/>
          </a:xfrm>
          <a:prstGeom prst="rect">
            <a:avLst/>
          </a:prstGeom>
        </p:spPr>
        <p:txBody>
          <a:bodyPr vert="horz" lIns="96609" tIns="48304" rIns="96609" bIns="483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r">
              <a:defRPr sz="13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55D18-F00D-433B-B09A-00E9B3CE5642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2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.png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.png"/><Relationship Id="rId5" Type="http://schemas.openxmlformats.org/officeDocument/2006/relationships/tags" Target="../tags/tag5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352800"/>
            <a:ext cx="8763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838200"/>
            <a:ext cx="59436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Presentation Title (Click to add)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1752600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(move higher if title is only one line)</a:t>
            </a:r>
          </a:p>
        </p:txBody>
      </p:sp>
      <p:sp>
        <p:nvSpPr>
          <p:cNvPr id="25" name="Descriptor"/>
          <p:cNvSpPr txBox="1"/>
          <p:nvPr userDrawn="1">
            <p:custDataLst>
              <p:tags r:id="rId3"/>
            </p:custDataLst>
          </p:nvPr>
        </p:nvSpPr>
        <p:spPr bwMode="white">
          <a:xfrm>
            <a:off x="2057400" y="841248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en-GB" sz="1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 smtClean="0"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527304" y="3657600"/>
            <a:ext cx="12252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en-GB" sz="1000" i="1" dirty="0" smtClean="0">
                <a:latin typeface="Georgia" pitchFamily="18" charset="0"/>
                <a:cs typeface="Arial" pitchFamily="34" charset="0"/>
              </a:rPr>
              <a:t>Strictly Private and Confidential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1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5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0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272895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Section Divider style</a:t>
            </a: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0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Appendix Divider style</a:t>
            </a:r>
          </a:p>
        </p:txBody>
      </p:sp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Appendix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smtClean="0"/>
              <a:t>Closing statement here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45464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5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1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3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1100" noProof="0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>
              <a:solidFill>
                <a:schemeClr val="bg1"/>
              </a:solidFill>
            </a:endParaRPr>
          </a:p>
        </p:txBody>
      </p:sp>
      <p:sp>
        <p:nvSpPr>
          <p:cNvPr id="1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KELVINATOR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45464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5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1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7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30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914400"/>
            <a:ext cx="9144002" cy="157942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1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5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9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3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1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9144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30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451870" y="530352"/>
            <a:ext cx="9069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dirty="0" smtClean="0">
                <a:latin typeface="+mn-lt"/>
              </a:rPr>
              <a:t>10/5/2012 D:\Documents and Settings\anupamh270\My Documents\1 Sales\1 Opportunities\0 AirTel\0 Road Show\Roadshow - Presentation 11102012 v0.1.pptx</a:t>
            </a: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dirty="0" smtClean="0"/>
          </a:p>
        </p:txBody>
      </p:sp>
      <p:sp>
        <p:nvSpPr>
          <p:cNvPr id="22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0" dirty="0" smtClean="0"/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 smtClean="0">
              <a:latin typeface="+mn-lt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8991600" y="7391400"/>
            <a:ext cx="1570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r"/>
            <a:fld id="{3B65E225-21B6-4A32-9C5D-1A367BBA3452}" type="slidenum">
              <a:rPr lang="en-GB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 smtClean="0">
                <a:latin typeface="+mn-lt"/>
              </a:rPr>
              <a:t>KELVINATOR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7" y="0"/>
            <a:ext cx="1981199" cy="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3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5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6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0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1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2" name="Content block 603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3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4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8" name="Group 500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4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5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6" name="Content block 503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7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8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400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8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9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0" name="Content block 403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1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2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6" name="Group 300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2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3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4" name="Content block 303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5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6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200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6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7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8" name="Content block 203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9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0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8" name="Group 100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0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1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2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3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4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6" r:id="rId21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6858000" cy="914400"/>
          </a:xfrm>
        </p:spPr>
        <p:txBody>
          <a:bodyPr/>
          <a:lstStyle/>
          <a:p>
            <a:r>
              <a:rPr lang="en-US" dirty="0" smtClean="0"/>
              <a:t>KEL REF PRM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7400" y="1752600"/>
            <a:ext cx="5943600" cy="457048"/>
          </a:xfrm>
        </p:spPr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24000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2444" y="4259760"/>
            <a:ext cx="73128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215 L</a:t>
            </a:r>
            <a:endParaRPr lang="en-IN" sz="16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31432" y="49046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KW224PT</a:t>
            </a:r>
            <a:endParaRPr lang="en-IN" sz="12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5826" y="3783451"/>
            <a:ext cx="2057401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Bar Handle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2444" y="2607676"/>
            <a:ext cx="73128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215 L</a:t>
            </a:r>
            <a:endParaRPr lang="en-IN" sz="1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4659" y="3235408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KW223PT</a:t>
            </a:r>
            <a:endParaRPr lang="en-IN" sz="12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599" y="2286000"/>
            <a:ext cx="205740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</a:p>
        </p:txBody>
      </p:sp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994" y="3665669"/>
            <a:ext cx="537511" cy="11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994" y="2013585"/>
            <a:ext cx="537511" cy="11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55246" y="5901152"/>
            <a:ext cx="73128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215 L</a:t>
            </a:r>
            <a:endParaRPr lang="en-IN" sz="16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15826" y="5485653"/>
            <a:ext cx="1944447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Base Stand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Bar Handle</a:t>
            </a:r>
            <a:endParaRPr lang="en-IN" b="0" dirty="0"/>
          </a:p>
        </p:txBody>
      </p:sp>
      <p:sp>
        <p:nvSpPr>
          <p:cNvPr id="64" name="TextBox 63"/>
          <p:cNvSpPr txBox="1"/>
          <p:nvPr/>
        </p:nvSpPr>
        <p:spPr>
          <a:xfrm>
            <a:off x="1731432" y="65167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KW224LST</a:t>
            </a:r>
            <a:endParaRPr lang="en-IN" sz="1200" b="1" dirty="0">
              <a:latin typeface="+mj-lt"/>
            </a:endParaRPr>
          </a:p>
        </p:txBody>
      </p:sp>
      <p:pic>
        <p:nvPicPr>
          <p:cNvPr id="65" name="Picture 64" descr="KELFRIKWL225ST.jpg"/>
          <p:cNvPicPr>
            <a:picLocks noChangeAspect="1"/>
          </p:cNvPicPr>
          <p:nvPr/>
        </p:nvPicPr>
        <p:blipFill>
          <a:blip r:embed="rId3" cstate="print"/>
          <a:srcRect l="32668" t="11711" r="32199" b="9393"/>
          <a:stretch>
            <a:fillRect/>
          </a:stretch>
        </p:blipFill>
        <p:spPr>
          <a:xfrm>
            <a:off x="1928971" y="5327920"/>
            <a:ext cx="510534" cy="114646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888120" y="2531476"/>
            <a:ext cx="1460652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EOL- March</a:t>
            </a:r>
            <a:endParaRPr lang="en-IN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3057" y="2801548"/>
            <a:ext cx="1252161" cy="17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89518" y="3805537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&amp; Gulmohar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0918" y="5590403"/>
            <a:ext cx="1949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Milange/ Pastel</a:t>
            </a:r>
            <a:endParaRPr lang="en-IN" sz="12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04322" y="4158734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77721" y="58051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2281537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Dual Tone &amp; Hexa Series</a:t>
            </a:r>
            <a:endParaRPr lang="en-IN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81400" y="2514600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8781" y="2674441"/>
            <a:ext cx="758537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225 L</a:t>
            </a:r>
            <a:endParaRPr lang="en-IN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7631" y="3254006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KF233LT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9645" y="5450649"/>
            <a:ext cx="205740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Bar Handle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2599" y="2286000"/>
            <a:ext cx="194444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  <a:endParaRPr lang="en-IN" b="0" dirty="0"/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GPPS Accessories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12290" y="3655754"/>
            <a:ext cx="2658658" cy="160043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New Series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Geometry-w/o Water Dispenser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Pastel –with water dispenser</a:t>
            </a:r>
          </a:p>
          <a:p>
            <a:endParaRPr lang="en-US" b="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660384" y="4220292"/>
            <a:ext cx="76334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245 L</a:t>
            </a:r>
            <a:endParaRPr lang="en-IN" sz="16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2600" y="48284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KO256LT</a:t>
            </a:r>
            <a:endParaRPr lang="en-IN" sz="12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8781" y="5866147"/>
            <a:ext cx="7649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307 L</a:t>
            </a:r>
            <a:endParaRPr lang="en-IN" sz="1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2" y="65532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KC324PT</a:t>
            </a:r>
            <a:endParaRPr lang="en-IN" sz="1200" b="1" dirty="0">
              <a:latin typeface="+mj-lt"/>
            </a:endParaRPr>
          </a:p>
        </p:txBody>
      </p:sp>
      <p:pic>
        <p:nvPicPr>
          <p:cNvPr id="55" name="Picture 54" descr="kelvinator-kcp324ih-rd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334000"/>
            <a:ext cx="469768" cy="116940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-1" r="52475" b="-1695"/>
          <a:stretch/>
        </p:blipFill>
        <p:spPr bwMode="auto">
          <a:xfrm>
            <a:off x="1955720" y="3727851"/>
            <a:ext cx="495248" cy="110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654622" y="2819400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3057" y="3009273"/>
            <a:ext cx="14158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Milange  Series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3990203"/>
            <a:ext cx="1752600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&amp; Pastel</a:t>
            </a:r>
            <a:endParaRPr lang="en-IN" sz="12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13318" y="21614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Pastel Series</a:t>
            </a:r>
            <a:endParaRPr lang="en-IN" sz="12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5200" y="55904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22376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Feb</a:t>
            </a:r>
            <a:endParaRPr lang="en-IN" sz="12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32918" y="4142603"/>
            <a:ext cx="1568282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</a:t>
            </a:r>
          </a:p>
          <a:p>
            <a:r>
              <a:rPr lang="en-US" sz="1200" b="1" dirty="0" smtClean="0">
                <a:latin typeface="+mj-lt"/>
              </a:rPr>
              <a:t>Geo – March</a:t>
            </a:r>
          </a:p>
          <a:p>
            <a:r>
              <a:rPr lang="en-US" sz="1200" b="1" dirty="0" smtClean="0">
                <a:latin typeface="+mj-lt"/>
              </a:rPr>
              <a:t>Pastel - TBD</a:t>
            </a:r>
            <a:endParaRPr lang="en-IN" sz="12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04318" y="57428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32918" y="2923403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5" name="Picture 7" descr="IMG_249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12596" r="36573" b="41250"/>
          <a:stretch/>
        </p:blipFill>
        <p:spPr bwMode="auto">
          <a:xfrm>
            <a:off x="1901783" y="1953659"/>
            <a:ext cx="731520" cy="13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FF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545" y="2599496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3153" y="2309338"/>
            <a:ext cx="19444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2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832" y="32282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KP202P</a:t>
            </a:r>
            <a:endParaRPr lang="en-IN" sz="1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193" y="4158734"/>
            <a:ext cx="758537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235 L</a:t>
            </a:r>
            <a:endParaRPr lang="en-IN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432" y="48284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KP242P</a:t>
            </a:r>
            <a:endParaRPr lang="en-IN" sz="1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545" y="5774324"/>
            <a:ext cx="784185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240 L</a:t>
            </a:r>
            <a:endParaRPr lang="en-IN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65810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KS253L</a:t>
            </a:r>
            <a:endParaRPr lang="en-IN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3152" y="5358825"/>
            <a:ext cx="1944448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DC inverter Compressor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953" y="3979276"/>
            <a:ext cx="19444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2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791" y="1991741"/>
            <a:ext cx="521809" cy="12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851" y="3733800"/>
            <a:ext cx="442549" cy="10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772400" y="2590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72400" y="4158734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7721" y="58051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Continue-March</a:t>
            </a:r>
            <a:endParaRPr lang="en-IN" sz="12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24384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5200" y="40386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37118" y="5638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FF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3615" y="2633248"/>
            <a:ext cx="784185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240 L</a:t>
            </a:r>
            <a:endParaRPr lang="en-IN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9522" y="319468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KS251P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3152" y="2209800"/>
            <a:ext cx="1944448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1 </a:t>
            </a:r>
            <a:r>
              <a:rPr lang="en-US" sz="1600" b="0" dirty="0" smtClean="0"/>
              <a:t>Star</a:t>
            </a:r>
            <a:r>
              <a:rPr lang="en-US" b="0" dirty="0" smtClean="0"/>
              <a:t>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9545" y="4220292"/>
            <a:ext cx="784185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240 L</a:t>
            </a:r>
            <a:endParaRPr lang="en-IN" sz="16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99353" y="4004848"/>
            <a:ext cx="19444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2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5827" y="485123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KS252P</a:t>
            </a:r>
            <a:endParaRPr lang="en-IN" sz="12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3133" y="5943600"/>
            <a:ext cx="790597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280 L</a:t>
            </a:r>
            <a:endParaRPr lang="en-IN" sz="16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07632" y="6579744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KS292P</a:t>
            </a:r>
            <a:endParaRPr lang="en-IN" sz="12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99353" y="5562600"/>
            <a:ext cx="194444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2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32918" y="2590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Jan</a:t>
            </a:r>
            <a:endParaRPr lang="en-IN" sz="1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7721" y="4158734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Continue-Feb</a:t>
            </a:r>
            <a:endParaRPr lang="en-IN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7721" y="58051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Feb</a:t>
            </a:r>
            <a:endParaRPr lang="en-IN" sz="12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9" y="2466203"/>
            <a:ext cx="1752599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Graphite Hairline</a:t>
            </a:r>
            <a:endParaRPr lang="en-IN" sz="12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05200" y="3881737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 / Maroon Pixel</a:t>
            </a:r>
            <a:endParaRPr lang="en-IN" sz="12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5481937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 / Maroon Pixel</a:t>
            </a:r>
            <a:endParaRPr lang="en-IN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FF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0766" y="4157248"/>
            <a:ext cx="7649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270 L</a:t>
            </a:r>
            <a:endParaRPr lang="en-IN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766" y="2633248"/>
            <a:ext cx="790597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280 L</a:t>
            </a:r>
            <a:endParaRPr lang="en-IN" sz="16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07632" y="32282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KS293L</a:t>
            </a:r>
            <a:endParaRPr lang="en-IN" sz="12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97505" y="2233881"/>
            <a:ext cx="1944448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DC inverter Compressor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07632" y="48284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KO284L</a:t>
            </a:r>
            <a:endParaRPr lang="en-IN" sz="12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07632" y="6615636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KO334L</a:t>
            </a:r>
            <a:endParaRPr lang="en-IN" sz="12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766" y="5774324"/>
            <a:ext cx="77937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320 L</a:t>
            </a:r>
            <a:endParaRPr lang="en-IN" sz="16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4157248"/>
            <a:ext cx="75089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r>
              <a:rPr lang="en-US" b="0" dirty="0" smtClean="0"/>
              <a:t>TBD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96000" y="5943600"/>
            <a:ext cx="75089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r>
              <a:rPr lang="en-US" b="0" dirty="0" smtClean="0"/>
              <a:t>TBD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14915" y="2606394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32918" y="4157248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TBD</a:t>
            </a:r>
            <a:endParaRPr lang="en-IN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32918" y="58051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TBD</a:t>
            </a:r>
            <a:endParaRPr lang="en-IN" sz="12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24384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500" dirty="0" smtClean="0"/>
              <a:t>Thank You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304232"/>
            <a:r>
              <a:rPr lang="en-GB" dirty="0" smtClean="0">
                <a:latin typeface="Arial" charset="0"/>
                <a:cs typeface="Arial" charset="0"/>
              </a:rPr>
              <a:t>.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© 2014 KAIL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6414" y="5926724"/>
            <a:ext cx="74731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150 L</a:t>
            </a:r>
            <a:endParaRPr lang="en-IN" sz="1600" b="1" dirty="0"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288740" y="4038600"/>
            <a:ext cx="52423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6414" y="2599496"/>
            <a:ext cx="74731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150 L</a:t>
            </a:r>
            <a:endParaRPr lang="en-IN" sz="1600" b="1" dirty="0"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616296" y="2330448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10200" y="2330448"/>
            <a:ext cx="2209800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Painted Door Finish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Recessed Handle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HIPS Accessories</a:t>
            </a:r>
            <a:endParaRPr lang="en-IN" sz="16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1807632" y="3187244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KW163E</a:t>
            </a:r>
            <a:endParaRPr lang="en-IN" sz="1600" b="1" dirty="0">
              <a:latin typeface="+mj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414" y="4343400"/>
            <a:ext cx="74731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150 L</a:t>
            </a:r>
            <a:endParaRPr lang="en-IN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48284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KW163P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07632" y="65810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KW163PT</a:t>
            </a:r>
            <a:endParaRPr lang="en-IN" sz="12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0200" y="3804792"/>
            <a:ext cx="2209800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Wired Shelves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GPPS Accessories</a:t>
            </a:r>
            <a:endParaRPr lang="en-IN" sz="1600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5399784"/>
            <a:ext cx="2209800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GPPS Accessories</a:t>
            </a:r>
            <a:endParaRPr lang="en-IN" sz="1600" b="0" dirty="0"/>
          </a:p>
        </p:txBody>
      </p:sp>
      <p:pic>
        <p:nvPicPr>
          <p:cNvPr id="51" name="Picture 50" descr="D:\Manish VID\DC Cat\dc ref jpegs\VAP1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7224" y="2030108"/>
            <a:ext cx="587376" cy="1077216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04792"/>
            <a:ext cx="500703" cy="919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981200" y="5399784"/>
            <a:ext cx="653102" cy="1181219"/>
            <a:chOff x="0" y="0"/>
            <a:chExt cx="857247" cy="1537215"/>
          </a:xfrm>
        </p:grpSpPr>
        <p:pic>
          <p:nvPicPr>
            <p:cNvPr id="54" name="Picture 53" descr="D:\Manish VID\DC Cat\dc ref jpegs\VAP163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047" y="0"/>
              <a:ext cx="838200" cy="1537215"/>
            </a:xfrm>
            <a:prstGeom prst="rect">
              <a:avLst/>
            </a:prstGeom>
            <a:noFill/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512" t="35737" r="44254" b="9844"/>
            <a:stretch/>
          </p:blipFill>
          <p:spPr>
            <a:xfrm>
              <a:off x="0" y="38099"/>
              <a:ext cx="838197" cy="1390651"/>
            </a:xfrm>
            <a:prstGeom prst="rect">
              <a:avLst/>
            </a:prstGeom>
          </p:spPr>
        </p:pic>
      </p:grpSp>
      <p:cxnSp>
        <p:nvCxnSpPr>
          <p:cNvPr id="56" name="Straight Arrow Connector 55"/>
          <p:cNvCxnSpPr/>
          <p:nvPr/>
        </p:nvCxnSpPr>
        <p:spPr>
          <a:xfrm>
            <a:off x="4038600" y="4495800"/>
            <a:ext cx="10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505200" y="3187244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 </a:t>
            </a:r>
            <a:r>
              <a:rPr lang="en-US" sz="1200" b="1" dirty="0" smtClean="0">
                <a:latin typeface="+mj-lt"/>
              </a:rPr>
              <a:t> SG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57600" y="4597571"/>
            <a:ext cx="14158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Gradient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657600" y="3048000"/>
            <a:ext cx="12605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247436" y="5687197"/>
            <a:ext cx="52423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038600" y="6144397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65718" y="6246168"/>
            <a:ext cx="14158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Pixel 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81400" y="24384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</a:t>
            </a:r>
            <a:endParaRPr lang="en-IN" sz="12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59005" y="22999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</a:t>
            </a:r>
            <a:endParaRPr lang="en-IN" sz="12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0" y="39140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Silver hairline</a:t>
            </a:r>
            <a:endParaRPr lang="en-IN" sz="1200" b="1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01000" y="38862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Jan </a:t>
            </a:r>
            <a:endParaRPr lang="en-IN" sz="1200" b="1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01000" y="54380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April</a:t>
            </a:r>
            <a:endParaRPr lang="en-IN" sz="12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3318" y="53340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00" y="29234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956718" y="6107669"/>
            <a:ext cx="1195238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56718" y="4495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24000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57150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6414" y="2557048"/>
            <a:ext cx="737698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170 L</a:t>
            </a:r>
            <a:endParaRPr lang="en-IN" sz="16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200" y="2192177"/>
            <a:ext cx="2548805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Powder coated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Chrome Handle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HIPS Accessories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 Shelves</a:t>
            </a:r>
            <a:endParaRPr lang="en-IN" b="0" dirty="0"/>
          </a:p>
        </p:txBody>
      </p:sp>
      <p:sp>
        <p:nvSpPr>
          <p:cNvPr id="57" name="TextBox 56"/>
          <p:cNvSpPr txBox="1"/>
          <p:nvPr/>
        </p:nvSpPr>
        <p:spPr>
          <a:xfrm>
            <a:off x="1807632" y="32766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KW183E</a:t>
            </a:r>
            <a:endParaRPr lang="en-IN" sz="1200" b="1" dirty="0">
              <a:latin typeface="+mj-lt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103120"/>
            <a:ext cx="548762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752614" y="5820492"/>
            <a:ext cx="737698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170 L</a:t>
            </a:r>
            <a:endParaRPr lang="en-IN" sz="16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83832" y="65048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KW183P</a:t>
            </a:r>
            <a:endParaRPr lang="en-IN" sz="12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6399" y="5466547"/>
            <a:ext cx="243840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HIPS Accessories</a:t>
            </a:r>
            <a:endParaRPr lang="en-IN" b="0" dirty="0"/>
          </a:p>
        </p:txBody>
      </p: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568071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766761" y="6057273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897" y="6159044"/>
            <a:ext cx="171770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Two Tone 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581400" y="42672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6414" y="4267200"/>
            <a:ext cx="737698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170 L</a:t>
            </a:r>
            <a:endParaRPr lang="en-IN" sz="16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0199" y="3790147"/>
            <a:ext cx="2054852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Powder coated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HIPS Accessories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 Shelves</a:t>
            </a:r>
            <a:endParaRPr lang="en-IN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1960032" y="49046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KN183E</a:t>
            </a:r>
            <a:endParaRPr lang="en-IN" sz="1200" b="1" dirty="0">
              <a:latin typeface="+mj-lt"/>
            </a:endParaRPr>
          </a:p>
        </p:txBody>
      </p: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011" y="3688080"/>
            <a:ext cx="53970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429000" y="22860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Red/ Silky Grey</a:t>
            </a:r>
            <a:endParaRPr lang="en-IN" sz="1200" b="1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37118" y="38100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Red/ Silky Grey</a:t>
            </a:r>
            <a:endParaRPr lang="en-IN" sz="12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32918" y="2590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Jan</a:t>
            </a:r>
            <a:endParaRPr lang="en-IN" sz="1200" b="1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00" y="38862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Jan</a:t>
            </a:r>
            <a:endParaRPr lang="en-IN" sz="1200" b="1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72400" y="54380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13318" y="53340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Series</a:t>
            </a:r>
            <a:endParaRPr lang="en-IN" sz="1200" b="1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1000" y="6019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24000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1148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624639" y="2590800"/>
            <a:ext cx="125216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6414" y="2557048"/>
            <a:ext cx="737698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170 L</a:t>
            </a:r>
            <a:endParaRPr lang="en-IN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84659" y="32282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KW183PT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199" y="2197898"/>
            <a:ext cx="194444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  <a:endParaRPr lang="en-IN" b="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7" t="3498" r="40127" b="3498"/>
          <a:stretch/>
        </p:blipFill>
        <p:spPr>
          <a:xfrm>
            <a:off x="1901994" y="1992742"/>
            <a:ext cx="585002" cy="11067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24504" y="4213084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86400" y="3897127"/>
            <a:ext cx="19444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Painted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 Shelves</a:t>
            </a:r>
            <a:endParaRPr lang="en-IN" b="0" dirty="0"/>
          </a:p>
        </p:txBody>
      </p:sp>
      <p:sp>
        <p:nvSpPr>
          <p:cNvPr id="52" name="TextBox 51"/>
          <p:cNvSpPr txBox="1"/>
          <p:nvPr/>
        </p:nvSpPr>
        <p:spPr>
          <a:xfrm>
            <a:off x="1807632" y="482045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KW203E</a:t>
            </a:r>
            <a:endParaRPr lang="en-IN" sz="1200" b="1" dirty="0">
              <a:latin typeface="+mj-lt"/>
            </a:endParaRPr>
          </a:p>
        </p:txBody>
      </p:sp>
      <p:pic>
        <p:nvPicPr>
          <p:cNvPr id="54" name="Picture 53" descr="Kelvinator Nutricool KWE203 Refrigerator - Burgundy Red"/>
          <p:cNvPicPr>
            <a:picLocks noChangeAspect="1" noChangeArrowheads="1"/>
          </p:cNvPicPr>
          <p:nvPr/>
        </p:nvPicPr>
        <p:blipFill>
          <a:blip r:embed="rId3" cstate="print"/>
          <a:srcRect l="27737" t="10448" r="31583" b="9950"/>
          <a:stretch>
            <a:fillRect/>
          </a:stretch>
        </p:blipFill>
        <p:spPr bwMode="auto">
          <a:xfrm>
            <a:off x="1901994" y="3753654"/>
            <a:ext cx="566736" cy="1066799"/>
          </a:xfrm>
          <a:prstGeom prst="rect">
            <a:avLst/>
          </a:prstGeom>
          <a:noFill/>
        </p:spPr>
      </p:pic>
      <p:cxnSp>
        <p:nvCxnSpPr>
          <p:cNvPr id="58" name="Straight Arrow Connector 57"/>
          <p:cNvCxnSpPr/>
          <p:nvPr/>
        </p:nvCxnSpPr>
        <p:spPr>
          <a:xfrm>
            <a:off x="3886200" y="4495800"/>
            <a:ext cx="10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657600" y="4597571"/>
            <a:ext cx="14158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Gradient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573057" y="5692408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90866" y="5867400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83832" y="65048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KC202E</a:t>
            </a:r>
            <a:endParaRPr lang="en-IN" sz="1200" b="1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23152" y="5387608"/>
            <a:ext cx="1944448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2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Powder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Insta Handle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HIPS Accessories</a:t>
            </a: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598" y="5353050"/>
            <a:ext cx="571202" cy="1101358"/>
          </a:xfrm>
          <a:prstGeom prst="rect">
            <a:avLst/>
          </a:prstGeom>
          <a:noFill/>
        </p:spPr>
      </p:pic>
      <p:cxnSp>
        <p:nvCxnSpPr>
          <p:cNvPr id="78" name="Straight Arrow Connector 77"/>
          <p:cNvCxnSpPr/>
          <p:nvPr/>
        </p:nvCxnSpPr>
        <p:spPr>
          <a:xfrm>
            <a:off x="3657600" y="6149608"/>
            <a:ext cx="10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05200" y="6251379"/>
            <a:ext cx="14158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Gradient Series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05200" y="27432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Gulmohar Series</a:t>
            </a:r>
            <a:endParaRPr lang="en-IN" sz="1200" b="1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13318" y="37616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</a:t>
            </a:r>
            <a:endParaRPr lang="en-IN" sz="1200" b="1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37118" y="53618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</a:t>
            </a:r>
            <a:endParaRPr lang="en-IN" sz="1200" b="1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4915" y="2604701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01000" y="38862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</a:t>
            </a:r>
            <a:endParaRPr lang="en-IN" sz="1200" b="1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01000" y="54380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</a:t>
            </a:r>
            <a:endParaRPr lang="en-IN" sz="1200" b="1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4800" y="6019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01000" y="44196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24000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1910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867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0214" y="4265200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84659" y="48006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KW204PT</a:t>
            </a:r>
            <a:endParaRPr lang="en-IN" sz="1200" b="1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46952" y="3846495"/>
            <a:ext cx="194444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Bar Handle</a:t>
            </a:r>
          </a:p>
        </p:txBody>
      </p:sp>
      <p:pic>
        <p:nvPicPr>
          <p:cNvPr id="62" name="Picture 61" descr="D:\Ravikant\Videocon\Sachin Sir\Product Images &amp; Creatives\REF\KWP184BX-RDA.jpg"/>
          <p:cNvPicPr>
            <a:picLocks noChangeAspect="1" noChangeArrowheads="1"/>
          </p:cNvPicPr>
          <p:nvPr/>
        </p:nvPicPr>
        <p:blipFill>
          <a:blip r:embed="rId2" cstate="print"/>
          <a:srcRect b="9"/>
          <a:stretch>
            <a:fillRect/>
          </a:stretch>
        </p:blipFill>
        <p:spPr bwMode="auto">
          <a:xfrm>
            <a:off x="1971675" y="3733800"/>
            <a:ext cx="542925" cy="11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655246" y="5791200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1985" y="5410200"/>
            <a:ext cx="1944447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Base Stand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GPPS Accessories</a:t>
            </a:r>
            <a:endParaRPr lang="en-IN" b="0" dirty="0"/>
          </a:p>
        </p:txBody>
      </p:sp>
      <p:sp>
        <p:nvSpPr>
          <p:cNvPr id="69" name="TextBox 68"/>
          <p:cNvSpPr txBox="1"/>
          <p:nvPr/>
        </p:nvSpPr>
        <p:spPr>
          <a:xfrm>
            <a:off x="1731432" y="6539298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KW204LST</a:t>
            </a:r>
            <a:endParaRPr lang="en-IN" sz="1200" b="1" dirty="0">
              <a:latin typeface="+mj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81200" y="5383651"/>
            <a:ext cx="524362" cy="1169549"/>
            <a:chOff x="0" y="0"/>
            <a:chExt cx="848342" cy="1545336"/>
          </a:xfrm>
        </p:grpSpPr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342" cy="15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4" cstate="print"/>
            <a:srcRect l="5600" t="7505" r="7034" b="28457"/>
            <a:stretch/>
          </p:blipFill>
          <p:spPr>
            <a:xfrm>
              <a:off x="38098" y="57149"/>
              <a:ext cx="733427" cy="1243584"/>
            </a:xfrm>
            <a:prstGeom prst="rect">
              <a:avLst/>
            </a:prstGeom>
          </p:spPr>
        </p:pic>
      </p:grpSp>
      <p:cxnSp>
        <p:nvCxnSpPr>
          <p:cNvPr id="47" name="Straight Arrow Connector 46"/>
          <p:cNvCxnSpPr/>
          <p:nvPr/>
        </p:nvCxnSpPr>
        <p:spPr>
          <a:xfrm>
            <a:off x="3765718" y="6248400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65718" y="6324600"/>
            <a:ext cx="14158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Lavender Milange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690561" y="4457073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87697" y="4558844"/>
            <a:ext cx="171770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Two Tone 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6492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2614" y="2438400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99353" y="2122443"/>
            <a:ext cx="194444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Painted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 Shelves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 Type Handle</a:t>
            </a:r>
            <a:endParaRPr lang="en-IN" b="0" dirty="0"/>
          </a:p>
        </p:txBody>
      </p:sp>
      <p:sp>
        <p:nvSpPr>
          <p:cNvPr id="75" name="TextBox 74"/>
          <p:cNvSpPr txBox="1"/>
          <p:nvPr/>
        </p:nvSpPr>
        <p:spPr>
          <a:xfrm>
            <a:off x="1883832" y="32282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KS203E</a:t>
            </a:r>
            <a:endParaRPr lang="en-IN" sz="1200" b="1" dirty="0">
              <a:latin typeface="+mj-lt"/>
            </a:endParaRPr>
          </a:p>
        </p:txBody>
      </p:sp>
      <p:pic>
        <p:nvPicPr>
          <p:cNvPr id="76" name="Picture 75" descr="Kelvinator KSE 204SG Double Door 190Ltr Refrigerator Matt Silver"/>
          <p:cNvPicPr>
            <a:picLocks noChangeAspect="1" noChangeArrowheads="1"/>
          </p:cNvPicPr>
          <p:nvPr/>
        </p:nvPicPr>
        <p:blipFill>
          <a:blip r:embed="rId5" cstate="print"/>
          <a:srcRect l="23943" r="21329"/>
          <a:stretch>
            <a:fillRect/>
          </a:stretch>
        </p:blipFill>
        <p:spPr bwMode="auto">
          <a:xfrm>
            <a:off x="1978194" y="2074535"/>
            <a:ext cx="632077" cy="1153668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276600" y="5514203"/>
            <a:ext cx="1949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Milange/Aster/Pastel</a:t>
            </a:r>
            <a:endParaRPr lang="en-IN" sz="1200" b="1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7118" y="37338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&amp; Gulmohar</a:t>
            </a:r>
            <a:endParaRPr lang="en-IN" sz="1200" b="1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37118" y="22860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Burgundy Red/ Silky Grey</a:t>
            </a:r>
            <a:endParaRPr lang="en-IN" sz="1200" b="1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32918" y="2590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Jan</a:t>
            </a:r>
            <a:endParaRPr lang="en-IN" sz="1200" b="1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26667" y="38862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Continue-March</a:t>
            </a:r>
            <a:endParaRPr lang="en-IN" sz="1200" b="1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01000" y="5438003"/>
            <a:ext cx="1371604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Continue-Jan</a:t>
            </a:r>
            <a:endParaRPr lang="en-IN" sz="1200" b="1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24800" y="6123803"/>
            <a:ext cx="122715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Discontinue-March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56718" y="4343400"/>
            <a:ext cx="1195238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Discontinue-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24000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96" y="5926724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1432" y="65048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KC205PT</a:t>
            </a:r>
            <a:endParaRPr lang="en-IN" sz="12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952" y="5562600"/>
            <a:ext cx="194444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GPPS Accessories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796" y="4343400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31432" y="4797625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KC204P</a:t>
            </a:r>
            <a:endParaRPr lang="en-IN" sz="12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199" y="3850957"/>
            <a:ext cx="194444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HIPS Accessories</a:t>
            </a: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004" y="3727109"/>
            <a:ext cx="573596" cy="1073491"/>
          </a:xfrm>
          <a:prstGeom prst="rect">
            <a:avLst/>
          </a:prstGeom>
          <a:noFill/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004" y="5389978"/>
            <a:ext cx="573596" cy="1073491"/>
          </a:xfrm>
          <a:prstGeom prst="rect">
            <a:avLst/>
          </a:prstGeom>
          <a:noFill/>
        </p:spPr>
      </p:pic>
      <p:cxnSp>
        <p:nvCxnSpPr>
          <p:cNvPr id="51" name="Straight Arrow Connector 50"/>
          <p:cNvCxnSpPr/>
          <p:nvPr/>
        </p:nvCxnSpPr>
        <p:spPr>
          <a:xfrm>
            <a:off x="3657600" y="4574232"/>
            <a:ext cx="10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05200" y="4676003"/>
            <a:ext cx="14158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Maroon hexa 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657600" y="6174432"/>
            <a:ext cx="10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05200" y="6276203"/>
            <a:ext cx="14158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Milange Series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581400" y="2650332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9641" y="2497932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83832" y="3211535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KW203P</a:t>
            </a:r>
            <a:endParaRPr lang="en-IN" sz="12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76379" y="2269332"/>
            <a:ext cx="1944448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533618" cy="1033463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/>
          <p:nvPr/>
        </p:nvCxnSpPr>
        <p:spPr>
          <a:xfrm>
            <a:off x="4038600" y="2851129"/>
            <a:ext cx="9935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65718" y="2952900"/>
            <a:ext cx="14158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Pixel  Series Discontinued </a:t>
            </a:r>
            <a:r>
              <a:rPr lang="en-US" sz="1200" b="1" dirty="0" smtClean="0">
                <a:latin typeface="+mj-lt"/>
              </a:rPr>
              <a:t> 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200" y="23138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Hairline Series</a:t>
            </a:r>
            <a:endParaRPr lang="en-IN" sz="1200" b="1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81400" y="55904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Series</a:t>
            </a:r>
            <a:endParaRPr lang="en-IN" sz="1200" b="1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05200" y="40386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Series</a:t>
            </a:r>
            <a:endParaRPr lang="en-IN" sz="1200" b="1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04318" y="235943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48600" y="39624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36114" y="55142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24800" y="4495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4800" y="6019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0518" y="30480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6414" y="2557048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2170095"/>
            <a:ext cx="194444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GPPS Accessories</a:t>
            </a:r>
            <a:endParaRPr lang="en-IN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1684659" y="3250795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KC205LT</a:t>
            </a:r>
            <a:endParaRPr lang="en-IN" sz="1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414" y="4233448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432" y="48768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KC205LST</a:t>
            </a:r>
            <a:endParaRPr lang="en-IN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414" y="5833648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3783451"/>
            <a:ext cx="1944447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Base Stand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Cool Charger</a:t>
            </a:r>
            <a:endParaRPr lang="en-IN" b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81200" y="3745724"/>
            <a:ext cx="576570" cy="1131076"/>
            <a:chOff x="0" y="0"/>
            <a:chExt cx="848342" cy="1545336"/>
          </a:xfrm>
        </p:grpSpPr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342" cy="15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 cstate="print"/>
            <a:srcRect l="5600" t="7505" r="7034" b="28457"/>
            <a:stretch/>
          </p:blipFill>
          <p:spPr>
            <a:xfrm>
              <a:off x="38098" y="57149"/>
              <a:ext cx="733427" cy="1243584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1883832" y="65810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KS205LT</a:t>
            </a:r>
            <a:endParaRPr lang="en-IN" sz="12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23153" y="5613740"/>
            <a:ext cx="19444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</p:txBody>
      </p:sp>
      <p:pic>
        <p:nvPicPr>
          <p:cNvPr id="51" name="Picture 50" descr="http://www.priceofindia.in/Consumer-electronics/wp-content/uploads/2012/05/kwl224t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455" y="5250180"/>
            <a:ext cx="615315" cy="130302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3505200" y="39902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Pastel  Series</a:t>
            </a:r>
            <a:endParaRPr lang="en-IN" sz="12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1400" y="6019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Milange  Series</a:t>
            </a:r>
            <a:endParaRPr lang="en-IN" sz="12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32918" y="2590800"/>
            <a:ext cx="1568282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EOL - March</a:t>
            </a:r>
            <a:endParaRPr lang="en-IN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72400" y="4114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72400" y="57428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5200" y="22860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Milange / Aster Series</a:t>
            </a:r>
            <a:endParaRPr lang="en-IN" sz="1200" b="1" dirty="0"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887512" y="2039618"/>
            <a:ext cx="576570" cy="1131076"/>
            <a:chOff x="0" y="0"/>
            <a:chExt cx="848342" cy="1545336"/>
          </a:xfrm>
        </p:grpSpPr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342" cy="15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print"/>
            <a:srcRect l="5600" t="7505" r="7034" b="28457"/>
            <a:stretch/>
          </p:blipFill>
          <p:spPr>
            <a:xfrm>
              <a:off x="38098" y="57149"/>
              <a:ext cx="733427" cy="1243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96" y="4174124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07632" y="48768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KS203P</a:t>
            </a:r>
            <a:endParaRPr lang="en-IN" sz="12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23153" y="3979276"/>
            <a:ext cx="1944448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</p:txBody>
      </p:sp>
      <p:pic>
        <p:nvPicPr>
          <p:cNvPr id="57" name="Picture 56" descr="Kelvinator KSE 204SG Double Door 190Ltr Refrigerator Matt Silver"/>
          <p:cNvPicPr>
            <a:picLocks noChangeAspect="1" noChangeArrowheads="1"/>
          </p:cNvPicPr>
          <p:nvPr/>
        </p:nvPicPr>
        <p:blipFill>
          <a:blip r:embed="rId2" cstate="print"/>
          <a:srcRect l="23943" r="21329"/>
          <a:stretch>
            <a:fillRect/>
          </a:stretch>
        </p:blipFill>
        <p:spPr bwMode="auto">
          <a:xfrm>
            <a:off x="1941438" y="3795126"/>
            <a:ext cx="592633" cy="1081674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666796" y="5870377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83832" y="6553200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KS204P</a:t>
            </a:r>
            <a:endParaRPr lang="en-IN" sz="12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23152" y="5562600"/>
            <a:ext cx="1944448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</p:txBody>
      </p:sp>
      <p:pic>
        <p:nvPicPr>
          <p:cNvPr id="62" name="Picture 61" descr="Kelvinator KSE 204SG Double Door 190Ltr Refrigerator Matt Silver"/>
          <p:cNvPicPr>
            <a:picLocks noChangeAspect="1" noChangeArrowheads="1"/>
          </p:cNvPicPr>
          <p:nvPr/>
        </p:nvPicPr>
        <p:blipFill>
          <a:blip r:embed="rId2" cstate="print"/>
          <a:srcRect l="23943" r="21329"/>
          <a:stretch>
            <a:fillRect/>
          </a:stretch>
        </p:blipFill>
        <p:spPr bwMode="auto">
          <a:xfrm>
            <a:off x="2000472" y="5404866"/>
            <a:ext cx="590328" cy="1077468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796" y="2546122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1432" y="32282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KW203PC</a:t>
            </a:r>
            <a:endParaRPr lang="en-IN" sz="12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46952" y="2286000"/>
            <a:ext cx="194444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3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Wired Shelves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Cool Charger</a:t>
            </a:r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611071" cy="1183467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537118" y="24384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Hairline Series</a:t>
            </a:r>
            <a:endParaRPr lang="en-IN" sz="1200" b="1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05200" y="39902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Hairline Series</a:t>
            </a:r>
            <a:endParaRPr lang="en-IN" sz="1200" b="1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77721" y="2546122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Continue-March</a:t>
            </a:r>
            <a:endParaRPr lang="en-IN" sz="1200" b="1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72400" y="41426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March</a:t>
            </a:r>
            <a:endParaRPr lang="en-IN" sz="1200" b="1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37118" y="60198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Maroon Pixel &amp; Wine Hexa</a:t>
            </a:r>
            <a:endParaRPr lang="en-IN" sz="12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30455" y="5791200"/>
            <a:ext cx="1378962" cy="30480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EOL- March</a:t>
            </a:r>
            <a:endParaRPr lang="en-IN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3992" y="1546825"/>
            <a:ext cx="8839204" cy="5387375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b="1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242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599" y="1524000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528268"/>
            <a:ext cx="0" cy="5368633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1994" y="1528268"/>
            <a:ext cx="102303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MODEL</a:t>
            </a:r>
            <a:endParaRPr lang="en-IN" sz="1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1528268"/>
            <a:ext cx="681593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2015</a:t>
            </a:r>
            <a:endParaRPr lang="en-IN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935" y="1528268"/>
            <a:ext cx="138210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FEATURES</a:t>
            </a:r>
            <a:endParaRPr lang="en-IN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9005" y="1528268"/>
            <a:ext cx="1192951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REMARK</a:t>
            </a:r>
            <a:endParaRPr lang="en-IN" sz="16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" y="1862552"/>
            <a:ext cx="883920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1528268"/>
            <a:ext cx="0" cy="5419786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504" y="1524000"/>
            <a:ext cx="699226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CAP.</a:t>
            </a:r>
            <a:endParaRPr lang="en-IN" sz="1600" b="1" dirty="0">
              <a:latin typeface="+mj-lt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/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Refrigerator Lineup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543993" y="35814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3057" y="43434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73057" y="2776952"/>
            <a:ext cx="1260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4682" y="5181600"/>
            <a:ext cx="8839203" cy="0"/>
          </a:xfrm>
          <a:prstGeom prst="line">
            <a:avLst/>
          </a:prstGeom>
          <a:ln w="25400">
            <a:solidFill>
              <a:schemeClr val="accent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5943600"/>
            <a:ext cx="13367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4504" y="2572435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84659" y="3258235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KS204PT</a:t>
            </a:r>
            <a:endParaRPr lang="en-IN" sz="12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8289" y="2286000"/>
            <a:ext cx="1944448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4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 Door Finish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Toughened glass</a:t>
            </a:r>
          </a:p>
        </p:txBody>
      </p:sp>
      <p:pic>
        <p:nvPicPr>
          <p:cNvPr id="53" name="Picture 52" descr="Kelvinator KSE 204SG Double Door 190Ltr Refrigerator Matt Silver"/>
          <p:cNvPicPr>
            <a:picLocks noChangeAspect="1" noChangeArrowheads="1"/>
          </p:cNvPicPr>
          <p:nvPr/>
        </p:nvPicPr>
        <p:blipFill>
          <a:blip r:embed="rId2" cstate="print"/>
          <a:srcRect l="23943" r="21329"/>
          <a:stretch>
            <a:fillRect/>
          </a:stretch>
        </p:blipFill>
        <p:spPr bwMode="auto">
          <a:xfrm>
            <a:off x="1901994" y="2122932"/>
            <a:ext cx="590328" cy="1077468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66796" y="4220292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58290" y="3869322"/>
            <a:ext cx="194444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GPPS Accessories</a:t>
            </a:r>
            <a:endParaRPr lang="en-IN" b="0" dirty="0"/>
          </a:p>
        </p:txBody>
      </p:sp>
      <p:sp>
        <p:nvSpPr>
          <p:cNvPr id="56" name="TextBox 55"/>
          <p:cNvSpPr txBox="1"/>
          <p:nvPr/>
        </p:nvSpPr>
        <p:spPr>
          <a:xfrm>
            <a:off x="1800690" y="4815247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KS205PT</a:t>
            </a:r>
            <a:endParaRPr lang="en-IN" sz="1200" b="1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796" y="5856475"/>
            <a:ext cx="75693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190 L</a:t>
            </a:r>
            <a:endParaRPr lang="en-IN" sz="16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7632" y="6581003"/>
            <a:ext cx="124036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KS205LT</a:t>
            </a:r>
            <a:endParaRPr lang="en-IN" sz="12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4490" y="5435769"/>
            <a:ext cx="1944447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400" b="1">
                <a:latin typeface="+mj-lt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5 Star Rating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VCM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Toughened glass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Base Stand</a:t>
            </a:r>
          </a:p>
          <a:p>
            <a:pPr>
              <a:buFont typeface="Arial" pitchFamily="34" charset="0"/>
              <a:buChar char="•"/>
            </a:pPr>
            <a:r>
              <a:rPr lang="en-IN" b="0" dirty="0" smtClean="0"/>
              <a:t>Cool Charger</a:t>
            </a:r>
            <a:endParaRPr lang="en-IN" b="0" dirty="0"/>
          </a:p>
        </p:txBody>
      </p:sp>
      <p:pic>
        <p:nvPicPr>
          <p:cNvPr id="61" name="Picture 60" descr="http://www.priceofindia.in/Consumer-electronics/wp-content/uploads/2012/05/kwl224t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994" y="5240741"/>
            <a:ext cx="615315" cy="1303020"/>
          </a:xfrm>
          <a:prstGeom prst="rect">
            <a:avLst/>
          </a:prstGeom>
          <a:noFill/>
        </p:spPr>
      </p:pic>
      <p:pic>
        <p:nvPicPr>
          <p:cNvPr id="62" name="Picture 61" descr="Kelvinator KSE 204SG Double Door 190Ltr Refrigerator Matt Silver"/>
          <p:cNvPicPr>
            <a:picLocks noChangeAspect="1" noChangeArrowheads="1"/>
          </p:cNvPicPr>
          <p:nvPr/>
        </p:nvPicPr>
        <p:blipFill>
          <a:blip r:embed="rId2" cstate="print"/>
          <a:srcRect l="23943" r="21329"/>
          <a:stretch>
            <a:fillRect/>
          </a:stretch>
        </p:blipFill>
        <p:spPr bwMode="auto">
          <a:xfrm>
            <a:off x="1926981" y="3737779"/>
            <a:ext cx="590328" cy="107746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537118" y="2209800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&amp; Gulmohar</a:t>
            </a:r>
            <a:endParaRPr lang="en-IN" sz="12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37118" y="39902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Geometry Series</a:t>
            </a:r>
            <a:endParaRPr lang="en-IN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5590403"/>
            <a:ext cx="1981200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Milange / Aster/ Pastel</a:t>
            </a:r>
            <a:endParaRPr lang="en-IN" sz="12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32918" y="2590800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Feb</a:t>
            </a:r>
            <a:endParaRPr lang="en-IN" sz="12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32918" y="4066403"/>
            <a:ext cx="1568282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Feb</a:t>
            </a:r>
            <a:endParaRPr lang="en-IN" sz="12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72400" y="5666603"/>
            <a:ext cx="156828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Continue- Pastel - March</a:t>
            </a:r>
            <a:endParaRPr lang="en-IN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TOCAPPENDIXTEXT" val="Appendices"/>
  <p:tag name="TABLEHEADERFONTSIZE" val="20"/>
  <p:tag name="TABLESTYLEID" val="{D5C30875-5027-47A9-8995-C2BF9F8F2FF4}"/>
  <p:tag name="TABLEDEFAULTFONTSIZE" val="18"/>
  <p:tag name="SHOWPRESENTATIONDISCLAIMER" val="No"/>
  <p:tag name="TOCPAGETEXT" val="Page"/>
  <p:tag name="DESCRIPTOR" val="Business Unit"/>
  <p:tag name="PRESENTATIONDISCLAIMER" val="No Disclaimer"/>
  <p:tag name="PICTURE" val="[New Brand] Suspension bridge"/>
  <p:tag name="TOCSECTIONTEXT" val="  "/>
  <p:tag name="TOCPAGETEXT}{@TOCPAGELANGUAGETEXT" val="Page"/>
  <p:tag name="GRIDON" val="No"/>
  <p:tag name="SMARTTOCSTYLE" val="Highlights Table of Contents  [new brand]"/>
  <p:tag name="SMARTTOCHYPERLINK" val="NO"/>
  <p:tag name="SHOW DRAFT STAMP" val="YES"/>
  <p:tag name="SHOW DATE FILEPATH" val="NO"/>
  <p:tag name="PRESENTATION THEME COLOR" val="PwC Red"/>
  <p:tag name="HASFRONTIMAGE" val="NO"/>
  <p:tag name="LANGUAGE" val="English (UK)"/>
  <p:tag name="SMARTTOCSLIDENUMBER" val="4"/>
  <p:tag name="TITLE" val="Enabling &quot;One Airtel&quot;"/>
  <p:tag name="SUBTITLE" val="PwC Roadshow for GSI"/>
  <p:tag name="BUSINESSUNITCOVERTEXT" val="www.pwc.com"/>
  <p:tag name="DRAFT STAMP" val="Draft"/>
  <p:tag name="CONFIDENTIALITY STAMP" val="Strictly Private and Confidential"/>
  <p:tag name="REPORT DATE" val="11. October 2012"/>
  <p:tag name="TOCPAGELANGUAGETEXT" val="Page"/>
  <p:tag name="TOCTEXT" val="Agen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 STANDARD" val="dfackjbvpio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heme/theme1.xml><?xml version="1.0" encoding="utf-8"?>
<a:theme xmlns:a="http://schemas.openxmlformats.org/drawingml/2006/main" name="Presentation On-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On-screen</Template>
  <TotalTime>21975</TotalTime>
  <Words>837</Words>
  <Application>Microsoft Office PowerPoint</Application>
  <PresentationFormat>Custom</PresentationFormat>
  <Paragraphs>412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Georgia</vt:lpstr>
      <vt:lpstr>Presentation On-screen</vt:lpstr>
      <vt:lpstr>KEL REF PRM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Videocon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Videocon Template</dc:title>
  <dc:creator>Raghav Shah</dc:creator>
  <cp:lastModifiedBy>abc</cp:lastModifiedBy>
  <cp:revision>375</cp:revision>
  <dcterms:created xsi:type="dcterms:W3CDTF">2012-09-20T03:30:11Z</dcterms:created>
  <dcterms:modified xsi:type="dcterms:W3CDTF">2014-12-31T07:17:18Z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20110204v2</vt:lpwstr>
  </property>
</Properties>
</file>