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F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1"/>
            <a:ext cx="8534400" cy="2666999"/>
          </a:xfrm>
        </p:spPr>
        <p:txBody>
          <a:bodyPr>
            <a:noAutofit/>
          </a:bodyPr>
          <a:lstStyle/>
          <a:p>
            <a:r>
              <a:rPr lang="en-US" sz="6400" dirty="0" smtClean="0"/>
              <a:t>AIRCONDITIONER ERROR CODES</a:t>
            </a:r>
            <a:endParaRPr lang="en-US" sz="6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SC03748.JPG"/>
          <p:cNvPicPr>
            <a:picLocks noChangeAspect="1"/>
          </p:cNvPicPr>
          <p:nvPr/>
        </p:nvPicPr>
        <p:blipFill>
          <a:blip r:embed="rId2" cstate="print"/>
          <a:srcRect l="11905" t="3967" r="7738" b="793"/>
          <a:stretch>
            <a:fillRect/>
          </a:stretch>
        </p:blipFill>
        <p:spPr bwMode="auto">
          <a:xfrm>
            <a:off x="228601" y="1142999"/>
            <a:ext cx="3886199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5" descr="DSC03387.JPG"/>
          <p:cNvPicPr>
            <a:picLocks noChangeAspect="1"/>
          </p:cNvPicPr>
          <p:nvPr/>
        </p:nvPicPr>
        <p:blipFill>
          <a:blip r:embed="rId3" cstate="print"/>
          <a:srcRect l="16666" t="24445" r="13333" b="8888"/>
          <a:stretch>
            <a:fillRect/>
          </a:stretch>
        </p:blipFill>
        <p:spPr bwMode="auto">
          <a:xfrm>
            <a:off x="3962400" y="1752600"/>
            <a:ext cx="4175691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6" descr="DSC03388.JPG"/>
          <p:cNvPicPr>
            <a:picLocks noChangeAspect="1"/>
          </p:cNvPicPr>
          <p:nvPr/>
        </p:nvPicPr>
        <p:blipFill>
          <a:blip r:embed="rId4" cstate="print"/>
          <a:srcRect l="30000" t="31111" r="30000" b="20000"/>
          <a:stretch>
            <a:fillRect/>
          </a:stretch>
        </p:blipFill>
        <p:spPr bwMode="auto">
          <a:xfrm>
            <a:off x="5791200" y="4121158"/>
            <a:ext cx="2570009" cy="235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43000" y="381000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Connector 04 ( C5 Error In VPS )</a:t>
            </a:r>
          </a:p>
        </p:txBody>
      </p:sp>
      <p:cxnSp>
        <p:nvCxnSpPr>
          <p:cNvPr id="8" name="Straight Arrow Connector 9"/>
          <p:cNvCxnSpPr>
            <a:cxnSpLocks noChangeShapeType="1"/>
          </p:cNvCxnSpPr>
          <p:nvPr/>
        </p:nvCxnSpPr>
        <p:spPr bwMode="auto">
          <a:xfrm>
            <a:off x="609601" y="3047999"/>
            <a:ext cx="4648200" cy="2286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28600" y="2465245"/>
            <a:ext cx="599124" cy="963754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>
              <a:latin typeface="Arial Black" pitchFamily="34" charset="0"/>
            </a:endParaRPr>
          </a:p>
        </p:txBody>
      </p:sp>
      <p:cxnSp>
        <p:nvCxnSpPr>
          <p:cNvPr id="10" name="Straight Arrow Connector 11"/>
          <p:cNvCxnSpPr>
            <a:cxnSpLocks noChangeShapeType="1"/>
          </p:cNvCxnSpPr>
          <p:nvPr/>
        </p:nvCxnSpPr>
        <p:spPr bwMode="auto">
          <a:xfrm>
            <a:off x="609601" y="3047999"/>
            <a:ext cx="5486400" cy="24384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737.JPG"/>
          <p:cNvPicPr>
            <a:picLocks noChangeAspect="1"/>
          </p:cNvPicPr>
          <p:nvPr/>
        </p:nvPicPr>
        <p:blipFill>
          <a:blip r:embed="rId2" cstate="print"/>
          <a:srcRect t="11905" r="-1190" b="12698"/>
          <a:stretch>
            <a:fillRect/>
          </a:stretch>
        </p:blipFill>
        <p:spPr bwMode="auto">
          <a:xfrm>
            <a:off x="609600" y="685800"/>
            <a:ext cx="70866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DSC03740.JPG"/>
          <p:cNvPicPr>
            <a:picLocks noChangeAspect="1"/>
          </p:cNvPicPr>
          <p:nvPr/>
        </p:nvPicPr>
        <p:blipFill>
          <a:blip r:embed="rId3" cstate="print"/>
          <a:srcRect t="15874" r="-1190" b="16667"/>
          <a:stretch>
            <a:fillRect/>
          </a:stretch>
        </p:blipFill>
        <p:spPr bwMode="auto">
          <a:xfrm>
            <a:off x="609600" y="4724400"/>
            <a:ext cx="3886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115669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WAC Control PCB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334000" y="1676400"/>
            <a:ext cx="1676400" cy="533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>
              <a:latin typeface="Arial Black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8200" y="5257800"/>
            <a:ext cx="4251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SMD in series with Room sensor signal.</a:t>
            </a:r>
          </a:p>
        </p:txBody>
      </p:sp>
      <p:cxnSp>
        <p:nvCxnSpPr>
          <p:cNvPr id="7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4648200" y="3505200"/>
            <a:ext cx="2971800" cy="3810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739.JPG"/>
          <p:cNvPicPr>
            <a:picLocks noChangeAspect="1"/>
          </p:cNvPicPr>
          <p:nvPr/>
        </p:nvPicPr>
        <p:blipFill>
          <a:blip r:embed="rId2" cstate="print"/>
          <a:srcRect l="8929" t="7938" r="4762" b="8730"/>
          <a:stretch>
            <a:fillRect/>
          </a:stretch>
        </p:blipFill>
        <p:spPr bwMode="auto">
          <a:xfrm>
            <a:off x="4419600" y="914400"/>
            <a:ext cx="41036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SC03744.JPG"/>
          <p:cNvPicPr>
            <a:picLocks noChangeAspect="1"/>
          </p:cNvPicPr>
          <p:nvPr/>
        </p:nvPicPr>
        <p:blipFill>
          <a:blip r:embed="rId3" cstate="print"/>
          <a:srcRect l="14880" t="7938" r="19643" b="12698"/>
          <a:stretch>
            <a:fillRect/>
          </a:stretch>
        </p:blipFill>
        <p:spPr bwMode="auto">
          <a:xfrm>
            <a:off x="304800" y="3962400"/>
            <a:ext cx="2263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SC03738.JPG"/>
          <p:cNvPicPr>
            <a:picLocks noChangeAspect="1"/>
          </p:cNvPicPr>
          <p:nvPr/>
        </p:nvPicPr>
        <p:blipFill>
          <a:blip r:embed="rId4" cstate="print"/>
          <a:srcRect l="2975" t="3967" r="4762" b="4762"/>
          <a:stretch>
            <a:fillRect/>
          </a:stretch>
        </p:blipFill>
        <p:spPr bwMode="auto">
          <a:xfrm>
            <a:off x="304800" y="914400"/>
            <a:ext cx="40052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38175" y="5257800"/>
            <a:ext cx="4572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>
              <a:latin typeface="Arial Black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6248400"/>
            <a:ext cx="499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VDR 10K561 ( Over-Voltage protector )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16200000" flipV="1">
            <a:off x="1028700" y="5829300"/>
            <a:ext cx="609600" cy="3810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038600" y="4114800"/>
            <a:ext cx="49119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Relays Can Damage Due To:-</a:t>
            </a:r>
          </a:p>
          <a:p>
            <a:endParaRPr lang="en-US" sz="2000" dirty="0"/>
          </a:p>
          <a:p>
            <a:r>
              <a:rPr lang="en-US" sz="2000" dirty="0"/>
              <a:t>1  Short Circuit in wiring</a:t>
            </a:r>
          </a:p>
          <a:p>
            <a:r>
              <a:rPr lang="en-US" sz="2000" dirty="0"/>
              <a:t>2  Wrong Wiring</a:t>
            </a:r>
          </a:p>
          <a:p>
            <a:r>
              <a:rPr lang="en-US" sz="2000" dirty="0"/>
              <a:t>3  Loose connections at Terminals ( Sparking 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9894" y="152400"/>
            <a:ext cx="52143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WAC Power PCB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745.JPG"/>
          <p:cNvPicPr>
            <a:picLocks noChangeAspect="1"/>
          </p:cNvPicPr>
          <p:nvPr/>
        </p:nvPicPr>
        <p:blipFill>
          <a:blip r:embed="rId2" cstate="print"/>
          <a:srcRect l="5952" t="11905" r="22620"/>
          <a:stretch>
            <a:fillRect/>
          </a:stretch>
        </p:blipFill>
        <p:spPr bwMode="auto">
          <a:xfrm>
            <a:off x="609600" y="1066800"/>
            <a:ext cx="34591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SC037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51714" y="152400"/>
            <a:ext cx="41490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F6 Or H6 Error in SAC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029200"/>
            <a:ext cx="487362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Can Be Due to:-</a:t>
            </a:r>
          </a:p>
          <a:p>
            <a:pPr marL="342900" indent="-342900">
              <a:buFontTx/>
              <a:buAutoNum type="arabicPlain"/>
              <a:defRPr/>
            </a:pPr>
            <a:r>
              <a:rPr lang="en-US" sz="1600" dirty="0"/>
              <a:t>Motor Wires Cut</a:t>
            </a:r>
          </a:p>
          <a:p>
            <a:pPr marL="342900" indent="-342900">
              <a:buFontTx/>
              <a:buAutoNum type="arabicPlain"/>
              <a:defRPr/>
            </a:pPr>
            <a:r>
              <a:rPr lang="en-US" sz="1600" dirty="0"/>
              <a:t>Feedback wires cut</a:t>
            </a:r>
          </a:p>
          <a:p>
            <a:pPr marL="342900" indent="-342900">
              <a:buFontTx/>
              <a:buAutoNum type="arabicPlain"/>
              <a:defRPr/>
            </a:pPr>
            <a:r>
              <a:rPr lang="en-US" sz="1600" dirty="0"/>
              <a:t>Motor Jam ( Feedback signal not received)</a:t>
            </a:r>
          </a:p>
          <a:p>
            <a:pPr marL="342900" indent="-342900">
              <a:buFontTx/>
              <a:buAutoNum type="arabicPlain"/>
              <a:defRPr/>
            </a:pPr>
            <a:r>
              <a:rPr lang="en-US" sz="1600" dirty="0"/>
              <a:t>Track Burn on PCB ( Feedback not reach to MICON</a:t>
            </a:r>
          </a:p>
          <a:p>
            <a:pPr marL="342900" indent="-342900">
              <a:buFontTx/>
              <a:buAutoNum type="arabicPlain"/>
              <a:defRPr/>
            </a:pPr>
            <a:r>
              <a:rPr lang="en-US" sz="1600" dirty="0"/>
              <a:t>Faulty Connector of Feedback. 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400800" y="1676400"/>
            <a:ext cx="990600" cy="914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>
              <a:latin typeface="Arial Black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352800" y="4343400"/>
            <a:ext cx="54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Motor Feedback connector ( 3 Pin)</a:t>
            </a:r>
          </a:p>
          <a:p>
            <a:r>
              <a:rPr lang="en-US" sz="1600" dirty="0"/>
              <a:t>Includes </a:t>
            </a:r>
            <a:r>
              <a:rPr lang="en-US" sz="1600" dirty="0" err="1"/>
              <a:t>Vcc</a:t>
            </a:r>
            <a:r>
              <a:rPr lang="en-US" sz="1600" dirty="0"/>
              <a:t>, Feedback &amp; Gnd</a:t>
            </a:r>
            <a:r>
              <a:rPr lang="en-US" sz="1600" dirty="0" smtClean="0"/>
              <a:t>. ( </a:t>
            </a:r>
            <a:r>
              <a:rPr lang="en-US" sz="1600" dirty="0"/>
              <a:t>Check 5V between </a:t>
            </a:r>
            <a:r>
              <a:rPr lang="en-US" sz="1600" dirty="0" err="1"/>
              <a:t>Vcc</a:t>
            </a:r>
            <a:r>
              <a:rPr lang="en-US" sz="1600" dirty="0"/>
              <a:t> &amp; </a:t>
            </a:r>
            <a:r>
              <a:rPr lang="en-US" sz="1600" dirty="0" err="1"/>
              <a:t>Gnd</a:t>
            </a:r>
            <a:r>
              <a:rPr lang="en-US" sz="1600" dirty="0"/>
              <a:t> )</a:t>
            </a:r>
          </a:p>
        </p:txBody>
      </p:sp>
      <p:cxnSp>
        <p:nvCxnSpPr>
          <p:cNvPr id="8" name="Straight Arrow Connector 9"/>
          <p:cNvCxnSpPr>
            <a:cxnSpLocks noChangeShapeType="1"/>
            <a:endCxn id="6" idx="4"/>
          </p:cNvCxnSpPr>
          <p:nvPr/>
        </p:nvCxnSpPr>
        <p:spPr bwMode="auto">
          <a:xfrm rot="5400000" flipH="1" flipV="1">
            <a:off x="5695950" y="3295650"/>
            <a:ext cx="1905000" cy="4953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r>
              <a:rPr lang="en-US" sz="8000" dirty="0" smtClean="0"/>
              <a:t>THANKYOU</a:t>
            </a:r>
            <a:endParaRPr lang="en-US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28604"/>
          <a:ext cx="8763000" cy="6456277"/>
        </p:xfrm>
        <a:graphic>
          <a:graphicData uri="http://schemas.openxmlformats.org/drawingml/2006/table">
            <a:tbl>
              <a:tblPr/>
              <a:tblGrid>
                <a:gridCol w="687293"/>
                <a:gridCol w="5383806"/>
                <a:gridCol w="2691901"/>
              </a:tblGrid>
              <a:tr h="441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Sr.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Problem Description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Fault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Message/Error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900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Window -- AC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Room Temp Sensor Faulty/ cable cut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E1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Coil Temp Sensor Faulty/ cable cut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E2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2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SAC --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Midea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Coil Temp Sensor Faulty/ cable cut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Green Led blink along with operation LED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Room Temp Sensor Faulty/ cable cut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Green Led blink along with operation LED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IDU Motor Faulty/ Cable cut/ feedback not received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Only Green Led blink after 1 min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SAC Galanz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VIL In-house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Coil Temp Sensor Faulty/ cable cut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F8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IDU Motor Faulty/ Cable cut/ feedback not received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F6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Room Temp Sensor Faulty/ cable cut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F7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2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SAC --  GREE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Blower Motor Error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H6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Coil Sensor Error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F2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Temp Sensor Error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F1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Jumper Change (Check Connector 04)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C5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2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SAC -- TCL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Blower Motor Error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E6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Coil Sensor Error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E2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204" marR="5204" marT="520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Temp Sensor Error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E1</a:t>
                      </a:r>
                    </a:p>
                  </a:txBody>
                  <a:tcPr marL="5204" marR="5204" marT="52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570488"/>
          <a:ext cx="8686800" cy="5754112"/>
        </p:xfrm>
        <a:graphic>
          <a:graphicData uri="http://schemas.openxmlformats.org/drawingml/2006/table">
            <a:tbl>
              <a:tblPr/>
              <a:tblGrid>
                <a:gridCol w="3559469"/>
                <a:gridCol w="5127331"/>
              </a:tblGrid>
              <a:tr h="58634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latin typeface="Arial"/>
                          <a:ea typeface="Calibri"/>
                          <a:cs typeface="Times New Roman"/>
                        </a:rPr>
                        <a:t>FOR CEILING MOUNTED AIR </a:t>
                      </a:r>
                      <a:r>
                        <a:rPr lang="en-US" sz="3000" b="1" dirty="0" smtClean="0">
                          <a:latin typeface="Arial"/>
                          <a:ea typeface="Calibri"/>
                          <a:cs typeface="Times New Roman"/>
                        </a:rPr>
                        <a:t>CONDITIONERS</a:t>
                      </a:r>
                      <a:endParaRPr lang="en-US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5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Calibri"/>
                          <a:cs typeface="Times New Roman"/>
                        </a:rPr>
                        <a:t>FLASHING </a:t>
                      </a: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OF RED LIGHTS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Calibri"/>
                          <a:cs typeface="Times New Roman"/>
                        </a:rPr>
                        <a:t>PERFORMANCE </a:t>
                      </a: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FAULTS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6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1 TIME / 1SEC.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FAULTY COILS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1 TIME / 3 SEC.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COLD AIR PROTECTION 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(NORMAL FUNCTION)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2 TIMES / 4 SEC.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ROOM TEMP. SENSOR FAULTS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3 TIMES / 5 SEC.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FAULTY COILS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8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4 TIMES / 6 SEC.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OUT DOOR UNIT </a:t>
                      </a: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(OVERFLOW, ELECTRIC NETWORK VOLTAGE FAULTS)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5 TIMES / 7 SEC.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FROST RESISTANCE PROTECTION </a:t>
                      </a: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(NORMAL FUNCTION)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7 TIMES / 9 SEC.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ABNORMITY OF OUT FEED BACK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8 TIMES / 10 SEC.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OVERHEATING PROTECTION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9 TIMES / 11 SEC.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WATER PUMP FAULTS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3619560"/>
          <a:ext cx="8763000" cy="2933640"/>
        </p:xfrm>
        <a:graphic>
          <a:graphicData uri="http://schemas.openxmlformats.org/drawingml/2006/table">
            <a:tbl>
              <a:tblPr/>
              <a:tblGrid>
                <a:gridCol w="3590692"/>
                <a:gridCol w="5172308"/>
              </a:tblGrid>
              <a:tr h="49524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/>
                          <a:ea typeface="Calibri"/>
                          <a:cs typeface="Times New Roman"/>
                        </a:rPr>
                        <a:t>FOR FLOOR STANDING AIR </a:t>
                      </a:r>
                      <a:r>
                        <a:rPr lang="en-US" sz="2800" b="1" dirty="0" smtClean="0">
                          <a:latin typeface="Arial"/>
                          <a:ea typeface="Calibri"/>
                          <a:cs typeface="Times New Roman"/>
                        </a:rPr>
                        <a:t>CONDITIONERS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FAILURE CODE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CAUSE OF FAILURE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E2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ROOM TEMP. FAILURE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E3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PIPE TEMP. FAILURE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E4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IMPROPER OPERATION OF OUTDOOR UNIT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E8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FROSTING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E7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EXTERNA FEEDBACK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FAILURE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E8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OVERHEAT PROTECTION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8600"/>
          <a:ext cx="8763000" cy="3274695"/>
        </p:xfrm>
        <a:graphic>
          <a:graphicData uri="http://schemas.openxmlformats.org/drawingml/2006/table">
            <a:tbl>
              <a:tblPr/>
              <a:tblGrid>
                <a:gridCol w="3590693"/>
                <a:gridCol w="5172307"/>
              </a:tblGrid>
              <a:tr h="238125"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FOR CEILING MOUNTED AIR 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CONDITIONER 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(VA2400SPCA) 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OLD MODEL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FLASHING OF RED LIGHTS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Calibri"/>
                          <a:cs typeface="Times New Roman"/>
                        </a:rPr>
                        <a:t>PERFORMANCE FAULTS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2 TIMES / 4 SEC.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FAULTY COILS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3 TIMES / 5 SEC.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ROOM TEMP. FAULTS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4 TIMES / 6 SEC.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WATER PUMP FAULTS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6 TIMES / 8 SEC.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FROST RESISTANCE PROTECTION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7 TIMES / 9 SEC.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OUTDOOR UNIT (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OVERFLOW, ELECTRIC NETWORK VOLTAGE FAULTS)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8 TIMES / 10 SEC.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OVER HEATING PROTECTION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96841"/>
          <a:ext cx="8686800" cy="4632391"/>
        </p:xfrm>
        <a:graphic>
          <a:graphicData uri="http://schemas.openxmlformats.org/drawingml/2006/table">
            <a:tbl>
              <a:tblPr/>
              <a:tblGrid>
                <a:gridCol w="3276600"/>
                <a:gridCol w="5410200"/>
              </a:tblGrid>
              <a:tr h="36717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rial"/>
                          <a:ea typeface="Calibri"/>
                          <a:cs typeface="Times New Roman"/>
                        </a:rPr>
                        <a:t>Self</a:t>
                      </a:r>
                      <a:r>
                        <a:rPr lang="en-US" sz="2200" b="1" baseline="0" dirty="0" smtClean="0">
                          <a:latin typeface="Arial"/>
                          <a:ea typeface="Calibri"/>
                          <a:cs typeface="Times New Roman"/>
                        </a:rPr>
                        <a:t> Diagnosis for Galanz make Wall Mounting Models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/>
                          <a:ea typeface="Calibri"/>
                          <a:cs typeface="Times New Roman"/>
                        </a:rPr>
                        <a:t>VFD</a:t>
                      </a:r>
                      <a:r>
                        <a:rPr lang="en-US" sz="1800" b="1" baseline="0" dirty="0" smtClean="0">
                          <a:latin typeface="Arial"/>
                          <a:ea typeface="Calibri"/>
                          <a:cs typeface="Times New Roman"/>
                        </a:rPr>
                        <a:t>/LEV Display Error Code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Malfunction </a:t>
                      </a:r>
                      <a:r>
                        <a:rPr lang="en-US" sz="2000" b="1" dirty="0" smtClean="0">
                          <a:latin typeface="Arial"/>
                          <a:ea typeface="Calibri"/>
                          <a:cs typeface="Times New Roman"/>
                        </a:rPr>
                        <a:t>Reason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F6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or 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FF 06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Indication of the malfunction of PG motor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F7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or </a:t>
                      </a: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FF 07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Indication of the malfunction of indoor temp sensor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F8 or FF 08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Indication of the malfunction of indoor coil sensor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F9 or FF 09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Indication of the malfunction of outdoor coil sensor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8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Self Diagnosis for Galanz make Floor Standing Models</a:t>
                      </a:r>
                      <a:endParaRPr lang="en-US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3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/>
                          <a:ea typeface="Calibri"/>
                          <a:cs typeface="Times New Roman"/>
                        </a:rPr>
                        <a:t>VFD</a:t>
                      </a:r>
                      <a:r>
                        <a:rPr lang="en-US" sz="1800" b="1" baseline="0" dirty="0" smtClean="0">
                          <a:latin typeface="Arial"/>
                          <a:ea typeface="Calibri"/>
                          <a:cs typeface="Times New Roman"/>
                        </a:rPr>
                        <a:t>/LEV Display Error Code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/>
                          <a:ea typeface="Calibri"/>
                          <a:cs typeface="Times New Roman"/>
                        </a:rPr>
                        <a:t>Malfunction Reason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F1 or FF 01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Calibri"/>
                          <a:cs typeface="Times New Roman"/>
                        </a:rPr>
                        <a:t>Indication </a:t>
                      </a: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of evaporator frost malfunction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F3 or FF 03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Calibri"/>
                          <a:cs typeface="Times New Roman"/>
                        </a:rPr>
                        <a:t>Indication </a:t>
                      </a: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of outdoor coil overheated when cooling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F4 or FF 04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Calibri"/>
                          <a:cs typeface="Times New Roman"/>
                        </a:rPr>
                        <a:t>Indication </a:t>
                      </a: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of indoor coil overheated when heating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F7 or FF 07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Calibri"/>
                          <a:cs typeface="Times New Roman"/>
                        </a:rPr>
                        <a:t>Indication </a:t>
                      </a: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of the malfunction of indoor temp sensor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F8 or FF 08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Calibri"/>
                          <a:cs typeface="Times New Roman"/>
                        </a:rPr>
                        <a:t>Indication </a:t>
                      </a: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of malfunction of indoor coil temp sensor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F9 or FF 09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Calibri"/>
                          <a:cs typeface="Times New Roman"/>
                        </a:rPr>
                        <a:t>Indication </a:t>
                      </a: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of malfunction of Outdoor coil temp sensor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5029200"/>
          <a:ext cx="8686800" cy="1600200"/>
        </p:xfrm>
        <a:graphic>
          <a:graphicData uri="http://schemas.openxmlformats.org/drawingml/2006/table">
            <a:tbl>
              <a:tblPr/>
              <a:tblGrid>
                <a:gridCol w="3294993"/>
                <a:gridCol w="5391807"/>
              </a:tblGrid>
              <a:tr h="23812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Self Diagnosis for TCL make (VAS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T)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Models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Arial"/>
                          <a:ea typeface="Calibri"/>
                          <a:cs typeface="Times New Roman"/>
                        </a:rPr>
                        <a:t> Error Code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7600" marR="5760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/>
                          <a:ea typeface="Calibri"/>
                          <a:cs typeface="Times New Roman"/>
                        </a:rPr>
                        <a:t>Malfunction Reason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0" marR="57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E1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Room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temp. sensor failure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E2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Coil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temp. sensor failure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E3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Blower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Motor Failure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2743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ACTION TO BE TAKEN AFTER IDENTIFICATION OF ERROR</a:t>
            </a:r>
            <a:endParaRPr lang="en-US" sz="5400" dirty="0"/>
          </a:p>
        </p:txBody>
      </p:sp>
      <p:sp>
        <p:nvSpPr>
          <p:cNvPr id="4" name="Down Arrow 3"/>
          <p:cNvSpPr/>
          <p:nvPr/>
        </p:nvSpPr>
        <p:spPr>
          <a:xfrm>
            <a:off x="4038600" y="4038600"/>
            <a:ext cx="838200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457201"/>
          <a:ext cx="8610600" cy="6019799"/>
        </p:xfrm>
        <a:graphic>
          <a:graphicData uri="http://schemas.openxmlformats.org/drawingml/2006/table">
            <a:tbl>
              <a:tblPr/>
              <a:tblGrid>
                <a:gridCol w="2050909"/>
                <a:gridCol w="6559691"/>
              </a:tblGrid>
              <a:tr h="3906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Fault Message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Action To Be Taken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6474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E1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room sensor wiring, Change room sensor, Track/ SMD on PCB in series of room sensor.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E2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coil sensor wiring, Change coil sensor, Track/ SMD on PCB in series of coil sensor.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F8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coil sensor wiring, Change coil sensor, Track/ SMD on PCB in series of coil sensor.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F6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motor wires, Feedback wires, Motor Jam, Track burn/ SMD burn in series with feedback signal.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F1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room sensor wiring, Change room sensor, Track/ SMD on PCB in series of room sensor.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21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Green Led blink along with operation LED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coil sensor wiring, Change coil sensor, Track/ SMD on PCB in series of coil sensor.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21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Green Led blink along with operation LED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room sensor wiring, Change room sensor, Track/ SMD on PCB in series of room sensor.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Only Green Led blink after 1 min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motor wires, Feedback wires, Motor Jam, Track burn/ SMD burn in series with feedback signal.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447422"/>
          <a:ext cx="8534400" cy="6105778"/>
        </p:xfrm>
        <a:graphic>
          <a:graphicData uri="http://schemas.openxmlformats.org/drawingml/2006/table">
            <a:tbl>
              <a:tblPr/>
              <a:tblGrid>
                <a:gridCol w="2032490"/>
                <a:gridCol w="6501910"/>
              </a:tblGrid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Fault Message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Action To Be Taken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F8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coil sensor wiring, Change coil sensor, Track/ SMD on PCB in series of coil sensor.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F6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motor wires, Feedback wires, Motor Jam, Track burn/ SMD burn in series with feedback signal.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F7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room sensor wiring, Change room sensor, Track/ SMD on PCB in series of room sensor.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H6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motor wires, Feedback wires, Motor Jam, Track burn/ SMD burn in series with feedback signal.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F2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coil sensor wiring, Change coil sensor, Track/ SMD on PCB in series of coil sensor.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F1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room sensor wiring, Change room sensor, Track/ SMD on PCB in series of room sensor.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C5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Clean &amp; Place connector 04 properly. 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E6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motor wires, Feedback wires, Motor Jam, Track burn/ SMD burn in series with feedback signal.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E2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coil sensor wiring, Change coil sensor, Track/ SMD on PCB in series of coil sensor.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E1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room sensor wiring, Change room sensor, Track/ SMD on PCB in series of room sensor.</a:t>
                      </a:r>
                    </a:p>
                  </a:txBody>
                  <a:tcPr marL="5264" marR="5264" marT="526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304800"/>
          <a:ext cx="8623776" cy="6353334"/>
        </p:xfrm>
        <a:graphic>
          <a:graphicData uri="http://schemas.openxmlformats.org/drawingml/2006/table">
            <a:tbl>
              <a:tblPr/>
              <a:tblGrid>
                <a:gridCol w="453361"/>
                <a:gridCol w="2137439"/>
                <a:gridCol w="76200"/>
                <a:gridCol w="685800"/>
                <a:gridCol w="381000"/>
                <a:gridCol w="38576"/>
                <a:gridCol w="571024"/>
                <a:gridCol w="990600"/>
                <a:gridCol w="3289776"/>
              </a:tblGrid>
              <a:tr h="2365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ODU FAULT MESSAGES</a:t>
                      </a:r>
                    </a:p>
                  </a:txBody>
                  <a:tcPr marL="6588" marR="6588" marT="658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Sr No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Problem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Red Light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Yellow Light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Green Light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Action To Be Taken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Outdoor Evaporator Temperature Sensor Malfunction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Blink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sensor wiring, Connector of Sensor,  Change outdoor sensor, Track/ SMD on PCB in series of  sensor.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Outdoor Ambient Temperature Sensor Malfunction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 Blink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sensor wiring, Connector of Sensor,  Change outdoor Ambient sensor, Track/ SMD on PCB in series of  sensor.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Over current Protection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Blink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Compressor Wiring for Short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Ckt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Room Sensor/ Wiring/ Connector faulty.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IPM Protection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Blink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If fault is permanent after 6 times, Check the PCB for Module Burnt/ Track Burnt/ Any damage. 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Communication Malfunction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the Communication cable between IDU &amp; ODU for Cable Cut/ Loose connection/ Any other High Power cable adjacent to the AC cable.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IDU FAULT MESSAGES</a:t>
                      </a:r>
                    </a:p>
                  </a:txBody>
                  <a:tcPr marL="6588" marR="6588" marT="658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Problem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Error Code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Action To Be Taken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Jumper Cap Malfunction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C5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Clean &amp; Place connector 04 properly. 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Indoor Sensor Malfunction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FP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room sensor wiring, Change room sensor, Track/ SMD on PCB in series of room sensor.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Indoor Fan Failure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H6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Check motor wires, Feedback wires, Motor Jam, Track burn/ SMD burn in series with feedback signal.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IPM Protection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H5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If fault is permanent after 6 times, Check the PCB for Module Burnt/ Track Burnt/ Any damage. </a:t>
                      </a:r>
                    </a:p>
                  </a:txBody>
                  <a:tcPr marL="6588" marR="6588" marT="658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1323</Words>
  <Application>Microsoft Office PowerPoint</Application>
  <PresentationFormat>On-screen Show (4:3)</PresentationFormat>
  <Paragraphs>271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AIRCONDITIONER ERROR CODES</vt:lpstr>
      <vt:lpstr>Slide 2</vt:lpstr>
      <vt:lpstr>Slide 3</vt:lpstr>
      <vt:lpstr>Slide 4</vt:lpstr>
      <vt:lpstr>Slide 5</vt:lpstr>
      <vt:lpstr>ACTION TO BE TAKEN AFTER IDENTIFICATION OF ERROR</vt:lpstr>
      <vt:lpstr>Slide 7</vt:lpstr>
      <vt:lpstr>Slide 8</vt:lpstr>
      <vt:lpstr>Slide 9</vt:lpstr>
      <vt:lpstr>Slide 10</vt:lpstr>
      <vt:lpstr>Slide 11</vt:lpstr>
      <vt:lpstr>Slide 12</vt:lpstr>
      <vt:lpstr>Slide 13</vt:lpstr>
      <vt:lpstr>THANKYOU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ASHWANI BARSHETKA</dc:creator>
  <cp:lastModifiedBy>ASHWANI BARSHETKA</cp:lastModifiedBy>
  <cp:revision>11</cp:revision>
  <dcterms:created xsi:type="dcterms:W3CDTF">2006-08-16T00:00:00Z</dcterms:created>
  <dcterms:modified xsi:type="dcterms:W3CDTF">2012-10-04T10:58:19Z</dcterms:modified>
</cp:coreProperties>
</file>